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4" r:id="rId18"/>
    <p:sldId id="275" r:id="rId19"/>
    <p:sldId id="276" r:id="rId20"/>
    <p:sldId id="273" r:id="rId21"/>
    <p:sldId id="277" r:id="rId22"/>
    <p:sldId id="278" r:id="rId23"/>
    <p:sldId id="279" r:id="rId24"/>
    <p:sldId id="280" r:id="rId25"/>
    <p:sldId id="281" r:id="rId26"/>
    <p:sldId id="270"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299" r:id="rId44"/>
    <p:sldId id="301" r:id="rId45"/>
    <p:sldId id="302" r:id="rId46"/>
    <p:sldId id="303" r:id="rId47"/>
    <p:sldId id="304" r:id="rId48"/>
    <p:sldId id="317" r:id="rId49"/>
    <p:sldId id="318" r:id="rId50"/>
    <p:sldId id="319" r:id="rId51"/>
    <p:sldId id="320" r:id="rId52"/>
    <p:sldId id="321" r:id="rId53"/>
    <p:sldId id="300"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22" r:id="rId67"/>
    <p:sldId id="32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A02054E-5150-443C-8682-C4479ACBE5FF}"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772902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235460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283602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02054E-5150-443C-8682-C4479ACBE5FF}"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123645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A02054E-5150-443C-8682-C4479ACBE5FF}" type="datetimeFigureOut">
              <a:rPr lang="en-US" smtClean="0"/>
              <a:t>5/11/2024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184094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02054E-5150-443C-8682-C4479ACBE5FF}"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4172119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A02054E-5150-443C-8682-C4479ACBE5FF}" type="datetimeFigureOut">
              <a:rPr lang="en-US" smtClean="0"/>
              <a:t>5/11/2024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2747540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02054E-5150-443C-8682-C4479ACBE5FF}" type="datetimeFigureOut">
              <a:rPr lang="en-US" smtClean="0"/>
              <a:t>5/11/2024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703361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02054E-5150-443C-8682-C4479ACBE5FF}" type="datetimeFigureOut">
              <a:rPr lang="en-US" smtClean="0"/>
              <a:t>5/11/2024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4215407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2054E-5150-443C-8682-C4479ACBE5FF}"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1729629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A02054E-5150-443C-8682-C4479ACBE5FF}" type="datetimeFigureOut">
              <a:rPr lang="en-US" smtClean="0"/>
              <a:t>5/11/2024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578263-C4EA-46FA-9A02-D90356759D4C}" type="slidenum">
              <a:rPr lang="en-US" smtClean="0"/>
              <a:t>‹#›</a:t>
            </a:fld>
            <a:endParaRPr lang="en-US"/>
          </a:p>
        </p:txBody>
      </p:sp>
    </p:spTree>
    <p:extLst>
      <p:ext uri="{BB962C8B-B14F-4D97-AF65-F5344CB8AC3E}">
        <p14:creationId xmlns:p14="http://schemas.microsoft.com/office/powerpoint/2010/main" val="388422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02054E-5150-443C-8682-C4479ACBE5FF}" type="datetimeFigureOut">
              <a:rPr lang="en-US" smtClean="0"/>
              <a:t>5/11/2024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578263-C4EA-46FA-9A02-D90356759D4C}" type="slidenum">
              <a:rPr lang="en-US" smtClean="0"/>
              <a:t>‹#›</a:t>
            </a:fld>
            <a:endParaRPr lang="en-US"/>
          </a:p>
        </p:txBody>
      </p:sp>
      <p:sp>
        <p:nvSpPr>
          <p:cNvPr id="8" name="Rectangle 7">
            <a:extLst>
              <a:ext uri="{FF2B5EF4-FFF2-40B4-BE49-F238E27FC236}">
                <a16:creationId xmlns:a16="http://schemas.microsoft.com/office/drawing/2014/main" id="{EFDBBDD9-ED20-790B-7F58-82CD514121F6}"/>
              </a:ext>
            </a:extLst>
          </p:cNvPr>
          <p:cNvSpPr/>
          <p:nvPr userDrawn="1"/>
        </p:nvSpPr>
        <p:spPr>
          <a:xfrm>
            <a:off x="11097087" y="24729"/>
            <a:ext cx="1003176" cy="1091953"/>
          </a:xfrm>
          <a:prstGeom prst="rect">
            <a:avLst/>
          </a:prstGeom>
          <a:blipFill dpi="0" rotWithShape="1">
            <a:blip r:embed="rId13" cstate="print">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D"/>
          </a:p>
        </p:txBody>
      </p:sp>
    </p:spTree>
    <p:extLst>
      <p:ext uri="{BB962C8B-B14F-4D97-AF65-F5344CB8AC3E}">
        <p14:creationId xmlns:p14="http://schemas.microsoft.com/office/powerpoint/2010/main" val="3919727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anaconda.com/products/individua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4518" y="1488123"/>
            <a:ext cx="10635916" cy="2387600"/>
          </a:xfrm>
        </p:spPr>
        <p:txBody>
          <a:bodyPr>
            <a:normAutofit/>
          </a:bodyPr>
          <a:lstStyle/>
          <a:p>
            <a:pPr lvl="0" fontAlgn="base"/>
            <a:r>
              <a:rPr lang="en-US" dirty="0"/>
              <a:t>INTRODUCTION AU PYTHON</a:t>
            </a:r>
          </a:p>
        </p:txBody>
      </p:sp>
      <p:sp>
        <p:nvSpPr>
          <p:cNvPr id="3" name="Subtitle 2"/>
          <p:cNvSpPr>
            <a:spLocks noGrp="1"/>
          </p:cNvSpPr>
          <p:nvPr>
            <p:ph type="subTitle" idx="1"/>
          </p:nvPr>
        </p:nvSpPr>
        <p:spPr>
          <a:xfrm>
            <a:off x="1524000" y="5594467"/>
            <a:ext cx="9144000" cy="613827"/>
          </a:xfrm>
        </p:spPr>
        <p:txBody>
          <a:bodyPr/>
          <a:lstStyle/>
          <a:p>
            <a:r>
              <a:rPr lang="en-US" dirty="0"/>
              <a:t>Dr. NSENGE MPIA HERITIER, PhD</a:t>
            </a:r>
          </a:p>
        </p:txBody>
      </p:sp>
    </p:spTree>
    <p:extLst>
      <p:ext uri="{BB962C8B-B14F-4D97-AF65-F5344CB8AC3E}">
        <p14:creationId xmlns:p14="http://schemas.microsoft.com/office/powerpoint/2010/main" val="359441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838200" y="1690687"/>
            <a:ext cx="9670774" cy="4580903"/>
          </a:xfrm>
          <a:prstGeom prst="rect">
            <a:avLst/>
          </a:prstGeom>
        </p:spPr>
      </p:pic>
    </p:spTree>
    <p:extLst>
      <p:ext uri="{BB962C8B-B14F-4D97-AF65-F5344CB8AC3E}">
        <p14:creationId xmlns:p14="http://schemas.microsoft.com/office/powerpoint/2010/main" val="1897420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737548" y="1524535"/>
            <a:ext cx="10716904" cy="4953517"/>
          </a:xfrm>
          <a:prstGeom prst="rect">
            <a:avLst/>
          </a:prstGeom>
        </p:spPr>
      </p:pic>
    </p:spTree>
    <p:extLst>
      <p:ext uri="{BB962C8B-B14F-4D97-AF65-F5344CB8AC3E}">
        <p14:creationId xmlns:p14="http://schemas.microsoft.com/office/powerpoint/2010/main" val="157722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pic>
        <p:nvPicPr>
          <p:cNvPr id="4" name="Picture 3"/>
          <p:cNvPicPr>
            <a:picLocks noChangeAspect="1"/>
          </p:cNvPicPr>
          <p:nvPr/>
        </p:nvPicPr>
        <p:blipFill>
          <a:blip r:embed="rId2"/>
          <a:stretch>
            <a:fillRect/>
          </a:stretch>
        </p:blipFill>
        <p:spPr>
          <a:xfrm>
            <a:off x="506589" y="1586421"/>
            <a:ext cx="10366819" cy="4844196"/>
          </a:xfrm>
          <a:prstGeom prst="rect">
            <a:avLst/>
          </a:prstGeom>
        </p:spPr>
      </p:pic>
    </p:spTree>
    <p:extLst>
      <p:ext uri="{BB962C8B-B14F-4D97-AF65-F5344CB8AC3E}">
        <p14:creationId xmlns:p14="http://schemas.microsoft.com/office/powerpoint/2010/main" val="2171808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pic>
        <p:nvPicPr>
          <p:cNvPr id="3" name="Picture 2"/>
          <p:cNvPicPr>
            <a:picLocks noChangeAspect="1"/>
          </p:cNvPicPr>
          <p:nvPr/>
        </p:nvPicPr>
        <p:blipFill>
          <a:blip r:embed="rId2"/>
          <a:stretch>
            <a:fillRect/>
          </a:stretch>
        </p:blipFill>
        <p:spPr>
          <a:xfrm>
            <a:off x="695739" y="1580322"/>
            <a:ext cx="9670774" cy="4452729"/>
          </a:xfrm>
          <a:prstGeom prst="rect">
            <a:avLst/>
          </a:prstGeom>
        </p:spPr>
      </p:pic>
    </p:spTree>
    <p:extLst>
      <p:ext uri="{BB962C8B-B14F-4D97-AF65-F5344CB8AC3E}">
        <p14:creationId xmlns:p14="http://schemas.microsoft.com/office/powerpoint/2010/main" val="3869433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pic>
        <p:nvPicPr>
          <p:cNvPr id="4" name="Picture 3"/>
          <p:cNvPicPr>
            <a:picLocks noChangeAspect="1"/>
          </p:cNvPicPr>
          <p:nvPr/>
        </p:nvPicPr>
        <p:blipFill>
          <a:blip r:embed="rId2"/>
          <a:stretch>
            <a:fillRect/>
          </a:stretch>
        </p:blipFill>
        <p:spPr>
          <a:xfrm>
            <a:off x="508110" y="1442017"/>
            <a:ext cx="10554142" cy="4769095"/>
          </a:xfrm>
          <a:prstGeom prst="rect">
            <a:avLst/>
          </a:prstGeom>
        </p:spPr>
      </p:pic>
    </p:spTree>
    <p:extLst>
      <p:ext uri="{BB962C8B-B14F-4D97-AF65-F5344CB8AC3E}">
        <p14:creationId xmlns:p14="http://schemas.microsoft.com/office/powerpoint/2010/main" val="384676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pic>
        <p:nvPicPr>
          <p:cNvPr id="3" name="Picture 2"/>
          <p:cNvPicPr>
            <a:picLocks noChangeAspect="1"/>
          </p:cNvPicPr>
          <p:nvPr/>
        </p:nvPicPr>
        <p:blipFill>
          <a:blip r:embed="rId2"/>
          <a:stretch>
            <a:fillRect/>
          </a:stretch>
        </p:blipFill>
        <p:spPr>
          <a:xfrm>
            <a:off x="705678" y="1252332"/>
            <a:ext cx="10436087" cy="5108712"/>
          </a:xfrm>
          <a:prstGeom prst="rect">
            <a:avLst/>
          </a:prstGeom>
        </p:spPr>
      </p:pic>
    </p:spTree>
    <p:extLst>
      <p:ext uri="{BB962C8B-B14F-4D97-AF65-F5344CB8AC3E}">
        <p14:creationId xmlns:p14="http://schemas.microsoft.com/office/powerpoint/2010/main" val="2213343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182" y="116646"/>
            <a:ext cx="10515600" cy="1000543"/>
          </a:xfrm>
        </p:spPr>
        <p:txBody>
          <a:bodyPr/>
          <a:lstStyle/>
          <a:p>
            <a:r>
              <a:rPr lang="en-US" dirty="0"/>
              <a:t>Variables (Cont.)</a:t>
            </a:r>
          </a:p>
        </p:txBody>
      </p:sp>
      <p:pic>
        <p:nvPicPr>
          <p:cNvPr id="4" name="Picture 3"/>
          <p:cNvPicPr>
            <a:picLocks noChangeAspect="1"/>
          </p:cNvPicPr>
          <p:nvPr/>
        </p:nvPicPr>
        <p:blipFill>
          <a:blip r:embed="rId2"/>
          <a:stretch>
            <a:fillRect/>
          </a:stretch>
        </p:blipFill>
        <p:spPr>
          <a:xfrm>
            <a:off x="506895" y="1117189"/>
            <a:ext cx="11509513" cy="5468447"/>
          </a:xfrm>
          <a:prstGeom prst="rect">
            <a:avLst/>
          </a:prstGeom>
        </p:spPr>
      </p:pic>
    </p:spTree>
    <p:extLst>
      <p:ext uri="{BB962C8B-B14F-4D97-AF65-F5344CB8AC3E}">
        <p14:creationId xmlns:p14="http://schemas.microsoft.com/office/powerpoint/2010/main" val="311563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182" y="116646"/>
            <a:ext cx="10515600" cy="1000543"/>
          </a:xfrm>
        </p:spPr>
        <p:txBody>
          <a:bodyPr/>
          <a:lstStyle/>
          <a:p>
            <a:r>
              <a:rPr lang="en-US" dirty="0"/>
              <a:t>Variables (Cont.)</a:t>
            </a:r>
          </a:p>
        </p:txBody>
      </p:sp>
      <p:pic>
        <p:nvPicPr>
          <p:cNvPr id="3" name="Picture 2"/>
          <p:cNvPicPr>
            <a:picLocks noChangeAspect="1"/>
          </p:cNvPicPr>
          <p:nvPr/>
        </p:nvPicPr>
        <p:blipFill>
          <a:blip r:embed="rId2"/>
          <a:stretch>
            <a:fillRect/>
          </a:stretch>
        </p:blipFill>
        <p:spPr>
          <a:xfrm>
            <a:off x="351183" y="964096"/>
            <a:ext cx="10601740" cy="5357191"/>
          </a:xfrm>
          <a:prstGeom prst="rect">
            <a:avLst/>
          </a:prstGeom>
        </p:spPr>
      </p:pic>
    </p:spTree>
    <p:extLst>
      <p:ext uri="{BB962C8B-B14F-4D97-AF65-F5344CB8AC3E}">
        <p14:creationId xmlns:p14="http://schemas.microsoft.com/office/powerpoint/2010/main" val="1637452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182" y="116646"/>
            <a:ext cx="10515600" cy="1000543"/>
          </a:xfrm>
        </p:spPr>
        <p:txBody>
          <a:bodyPr/>
          <a:lstStyle/>
          <a:p>
            <a:r>
              <a:rPr lang="en-US" dirty="0"/>
              <a:t>Variables (Cont.)</a:t>
            </a:r>
          </a:p>
        </p:txBody>
      </p:sp>
      <p:pic>
        <p:nvPicPr>
          <p:cNvPr id="4" name="Picture 3"/>
          <p:cNvPicPr>
            <a:picLocks noChangeAspect="1"/>
          </p:cNvPicPr>
          <p:nvPr/>
        </p:nvPicPr>
        <p:blipFill>
          <a:blip r:embed="rId2"/>
          <a:stretch>
            <a:fillRect/>
          </a:stretch>
        </p:blipFill>
        <p:spPr>
          <a:xfrm>
            <a:off x="824948" y="1117189"/>
            <a:ext cx="9412355" cy="5055011"/>
          </a:xfrm>
          <a:prstGeom prst="rect">
            <a:avLst/>
          </a:prstGeom>
        </p:spPr>
      </p:pic>
    </p:spTree>
    <p:extLst>
      <p:ext uri="{BB962C8B-B14F-4D97-AF65-F5344CB8AC3E}">
        <p14:creationId xmlns:p14="http://schemas.microsoft.com/office/powerpoint/2010/main" val="2680306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182" y="116646"/>
            <a:ext cx="10515600" cy="1000543"/>
          </a:xfrm>
        </p:spPr>
        <p:txBody>
          <a:bodyPr/>
          <a:lstStyle/>
          <a:p>
            <a:r>
              <a:rPr lang="en-US" dirty="0"/>
              <a:t>Variables (Cont.)</a:t>
            </a:r>
          </a:p>
        </p:txBody>
      </p:sp>
      <p:pic>
        <p:nvPicPr>
          <p:cNvPr id="3" name="Picture 2"/>
          <p:cNvPicPr>
            <a:picLocks noChangeAspect="1"/>
          </p:cNvPicPr>
          <p:nvPr/>
        </p:nvPicPr>
        <p:blipFill>
          <a:blip r:embed="rId2"/>
          <a:stretch>
            <a:fillRect/>
          </a:stretch>
        </p:blipFill>
        <p:spPr>
          <a:xfrm>
            <a:off x="679173" y="1435703"/>
            <a:ext cx="10187609" cy="4299176"/>
          </a:xfrm>
          <a:prstGeom prst="rect">
            <a:avLst/>
          </a:prstGeom>
        </p:spPr>
      </p:pic>
    </p:spTree>
    <p:extLst>
      <p:ext uri="{BB962C8B-B14F-4D97-AF65-F5344CB8AC3E}">
        <p14:creationId xmlns:p14="http://schemas.microsoft.com/office/powerpoint/2010/main" val="2357138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768626" y="1311966"/>
            <a:ext cx="10515600" cy="5883964"/>
          </a:xfrm>
        </p:spPr>
        <p:txBody>
          <a:bodyPr>
            <a:normAutofit fontScale="85000" lnSpcReduction="20000"/>
          </a:bodyPr>
          <a:lstStyle/>
          <a:p>
            <a:pPr algn="just"/>
            <a:r>
              <a:rPr lang="fr-FR" dirty="0"/>
              <a:t>Python présente de multiples avantages par rapport aux langages traditionnels car il est naturel (utilisation de l’indentation, typage dynamique), utilisable en ligne de commande (interactif), moderne (orienté objet), extensible (modules externes de calcul et de visualisation écrites en C/C++/fortran), utilisé pour le calcul scientifique (grâce à la réutilisation de librairies de calculs déjà existantes), libre et </a:t>
            </a:r>
            <a:r>
              <a:rPr lang="fr-FR" dirty="0" err="1"/>
              <a:t>multi-plateforme</a:t>
            </a:r>
            <a:r>
              <a:rPr lang="fr-FR" dirty="0"/>
              <a:t>.</a:t>
            </a:r>
          </a:p>
          <a:p>
            <a:pPr algn="just"/>
            <a:r>
              <a:rPr lang="fr-FR" dirty="0"/>
              <a:t>Python est un langage de programmation orienté objet interprété. Et, un programme écrit en Python n'est opérationnel que si l'interpréteur est disponible sur la machine (bien que des solutions de compilation existent). En contrepartie, il peut fonctionner dès lors que l'interpréteur est présent, quel que soit le système d'exploitation de la machine. Sous cet angle, on peut le considérer comme un langage multiplateforme.</a:t>
            </a:r>
          </a:p>
          <a:p>
            <a:pPr algn="just"/>
            <a:r>
              <a:rPr lang="fr-FR" dirty="0"/>
              <a:t>La </a:t>
            </a:r>
            <a:r>
              <a:rPr lang="fr-FR" i="1" dirty="0">
                <a:solidFill>
                  <a:srgbClr val="FF0000"/>
                </a:solidFill>
              </a:rPr>
              <a:t>distribution Python intègre un grand nombre de librairies. Elles couvrent un large choix de domaines</a:t>
            </a:r>
            <a:r>
              <a:rPr lang="fr-FR" dirty="0"/>
              <a:t> (bases de données, accès réseaux, multimédia, traitements systèmes, compression, multithreading, Data science...). </a:t>
            </a:r>
          </a:p>
          <a:p>
            <a:pPr algn="just"/>
            <a:r>
              <a:rPr lang="fr-FR" dirty="0"/>
              <a:t>Outre les librairies standards, un grand nombre de paquetages développés par des contributeurs indépendants donne accès à des fonctionnalités spécialisées performantes. Ces paquetages nous donnent la possibilité de programmer des applications dans quasiment tous les secteurs de l'informatique</a:t>
            </a:r>
            <a:endParaRPr lang="en-US" dirty="0"/>
          </a:p>
        </p:txBody>
      </p:sp>
    </p:spTree>
    <p:extLst>
      <p:ext uri="{BB962C8B-B14F-4D97-AF65-F5344CB8AC3E}">
        <p14:creationId xmlns:p14="http://schemas.microsoft.com/office/powerpoint/2010/main" val="4029369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a:t>
            </a:r>
            <a:r>
              <a:rPr lang="en-US" dirty="0" err="1"/>
              <a:t>fonctions</a:t>
            </a:r>
            <a:r>
              <a:rPr lang="en-US" dirty="0"/>
              <a:t> </a:t>
            </a:r>
          </a:p>
        </p:txBody>
      </p:sp>
      <p:pic>
        <p:nvPicPr>
          <p:cNvPr id="4" name="Picture 3"/>
          <p:cNvPicPr>
            <a:picLocks noChangeAspect="1"/>
          </p:cNvPicPr>
          <p:nvPr/>
        </p:nvPicPr>
        <p:blipFill>
          <a:blip r:embed="rId2"/>
          <a:stretch>
            <a:fillRect/>
          </a:stretch>
        </p:blipFill>
        <p:spPr>
          <a:xfrm>
            <a:off x="558207" y="1351723"/>
            <a:ext cx="10305263" cy="3906078"/>
          </a:xfrm>
          <a:prstGeom prst="rect">
            <a:avLst/>
          </a:prstGeom>
        </p:spPr>
      </p:pic>
      <p:pic>
        <p:nvPicPr>
          <p:cNvPr id="5" name="Picture 4"/>
          <p:cNvPicPr>
            <a:picLocks noChangeAspect="1"/>
          </p:cNvPicPr>
          <p:nvPr/>
        </p:nvPicPr>
        <p:blipFill>
          <a:blip r:embed="rId3"/>
          <a:stretch>
            <a:fillRect/>
          </a:stretch>
        </p:blipFill>
        <p:spPr>
          <a:xfrm>
            <a:off x="1129871" y="5257801"/>
            <a:ext cx="8660171" cy="1164421"/>
          </a:xfrm>
          <a:prstGeom prst="rect">
            <a:avLst/>
          </a:prstGeom>
        </p:spPr>
      </p:pic>
    </p:spTree>
    <p:extLst>
      <p:ext uri="{BB962C8B-B14F-4D97-AF65-F5344CB8AC3E}">
        <p14:creationId xmlns:p14="http://schemas.microsoft.com/office/powerpoint/2010/main" val="2121247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 </a:t>
            </a:r>
            <a:r>
              <a:rPr lang="en-US" dirty="0" err="1"/>
              <a:t>fonctions</a:t>
            </a:r>
            <a:r>
              <a:rPr lang="en-US" dirty="0"/>
              <a:t> (Cont.) </a:t>
            </a:r>
          </a:p>
        </p:txBody>
      </p:sp>
      <p:pic>
        <p:nvPicPr>
          <p:cNvPr id="3" name="Picture 2"/>
          <p:cNvPicPr>
            <a:picLocks noChangeAspect="1"/>
          </p:cNvPicPr>
          <p:nvPr/>
        </p:nvPicPr>
        <p:blipFill>
          <a:blip r:embed="rId2"/>
          <a:stretch>
            <a:fillRect/>
          </a:stretch>
        </p:blipFill>
        <p:spPr>
          <a:xfrm>
            <a:off x="495263" y="1477224"/>
            <a:ext cx="10775711" cy="4559534"/>
          </a:xfrm>
          <a:prstGeom prst="rect">
            <a:avLst/>
          </a:prstGeom>
        </p:spPr>
      </p:pic>
    </p:spTree>
    <p:extLst>
      <p:ext uri="{BB962C8B-B14F-4D97-AF65-F5344CB8AC3E}">
        <p14:creationId xmlns:p14="http://schemas.microsoft.com/office/powerpoint/2010/main" val="89878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225978"/>
            <a:ext cx="10515600" cy="877266"/>
          </a:xfrm>
        </p:spPr>
        <p:txBody>
          <a:bodyPr/>
          <a:lstStyle/>
          <a:p>
            <a:r>
              <a:rPr lang="en-US" dirty="0"/>
              <a:t>Structure de </a:t>
            </a:r>
            <a:r>
              <a:rPr lang="en-US" dirty="0" err="1"/>
              <a:t>contrôle</a:t>
            </a:r>
            <a:r>
              <a:rPr lang="en-US" dirty="0"/>
              <a:t> if … else</a:t>
            </a:r>
          </a:p>
        </p:txBody>
      </p:sp>
      <p:pic>
        <p:nvPicPr>
          <p:cNvPr id="5" name="Content Placeholder 4"/>
          <p:cNvPicPr>
            <a:picLocks noGrp="1" noChangeAspect="1"/>
          </p:cNvPicPr>
          <p:nvPr>
            <p:ph idx="1"/>
          </p:nvPr>
        </p:nvPicPr>
        <p:blipFill>
          <a:blip r:embed="rId2"/>
          <a:stretch>
            <a:fillRect/>
          </a:stretch>
        </p:blipFill>
        <p:spPr>
          <a:xfrm>
            <a:off x="669898" y="2818857"/>
            <a:ext cx="7619337" cy="3676839"/>
          </a:xfrm>
          <a:prstGeom prst="rect">
            <a:avLst/>
          </a:prstGeom>
        </p:spPr>
      </p:pic>
      <p:pic>
        <p:nvPicPr>
          <p:cNvPr id="4" name="Picture 3"/>
          <p:cNvPicPr>
            <a:picLocks noChangeAspect="1"/>
          </p:cNvPicPr>
          <p:nvPr/>
        </p:nvPicPr>
        <p:blipFill>
          <a:blip r:embed="rId3"/>
          <a:stretch>
            <a:fillRect/>
          </a:stretch>
        </p:blipFill>
        <p:spPr>
          <a:xfrm>
            <a:off x="582975" y="1103244"/>
            <a:ext cx="4724643" cy="1638384"/>
          </a:xfrm>
          <a:prstGeom prst="rect">
            <a:avLst/>
          </a:prstGeom>
        </p:spPr>
      </p:pic>
    </p:spTree>
    <p:extLst>
      <p:ext uri="{BB962C8B-B14F-4D97-AF65-F5344CB8AC3E}">
        <p14:creationId xmlns:p14="http://schemas.microsoft.com/office/powerpoint/2010/main" val="3940661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225978"/>
            <a:ext cx="10515600" cy="877266"/>
          </a:xfrm>
        </p:spPr>
        <p:txBody>
          <a:bodyPr/>
          <a:lstStyle/>
          <a:p>
            <a:r>
              <a:rPr lang="en-US" dirty="0"/>
              <a:t>Structure de </a:t>
            </a:r>
            <a:r>
              <a:rPr lang="en-US" dirty="0" err="1"/>
              <a:t>contrôle</a:t>
            </a:r>
            <a:r>
              <a:rPr lang="en-US" dirty="0"/>
              <a:t> For</a:t>
            </a:r>
          </a:p>
        </p:txBody>
      </p:sp>
      <p:pic>
        <p:nvPicPr>
          <p:cNvPr id="7" name="Picture 6"/>
          <p:cNvPicPr>
            <a:picLocks noChangeAspect="1"/>
          </p:cNvPicPr>
          <p:nvPr/>
        </p:nvPicPr>
        <p:blipFill>
          <a:blip r:embed="rId2"/>
          <a:stretch>
            <a:fillRect/>
          </a:stretch>
        </p:blipFill>
        <p:spPr>
          <a:xfrm>
            <a:off x="725557" y="1625507"/>
            <a:ext cx="10021955" cy="4576510"/>
          </a:xfrm>
          <a:prstGeom prst="rect">
            <a:avLst/>
          </a:prstGeom>
        </p:spPr>
      </p:pic>
    </p:spTree>
    <p:extLst>
      <p:ext uri="{BB962C8B-B14F-4D97-AF65-F5344CB8AC3E}">
        <p14:creationId xmlns:p14="http://schemas.microsoft.com/office/powerpoint/2010/main" val="1340077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913" y="225978"/>
            <a:ext cx="10515600" cy="877266"/>
          </a:xfrm>
        </p:spPr>
        <p:txBody>
          <a:bodyPr/>
          <a:lstStyle/>
          <a:p>
            <a:r>
              <a:rPr lang="en-US" dirty="0"/>
              <a:t>Structure de </a:t>
            </a:r>
            <a:r>
              <a:rPr lang="en-US" dirty="0" err="1"/>
              <a:t>contrôle</a:t>
            </a:r>
            <a:r>
              <a:rPr lang="en-US" dirty="0"/>
              <a:t> For (</a:t>
            </a:r>
            <a:r>
              <a:rPr lang="en-US" dirty="0" err="1"/>
              <a:t>Exemples</a:t>
            </a:r>
            <a:r>
              <a:rPr lang="en-US" dirty="0"/>
              <a:t>)</a:t>
            </a:r>
          </a:p>
        </p:txBody>
      </p:sp>
      <p:pic>
        <p:nvPicPr>
          <p:cNvPr id="3" name="Picture 2"/>
          <p:cNvPicPr>
            <a:picLocks noChangeAspect="1"/>
          </p:cNvPicPr>
          <p:nvPr/>
        </p:nvPicPr>
        <p:blipFill>
          <a:blip r:embed="rId2"/>
          <a:stretch>
            <a:fillRect/>
          </a:stretch>
        </p:blipFill>
        <p:spPr>
          <a:xfrm>
            <a:off x="638815" y="1298256"/>
            <a:ext cx="8107620" cy="1657435"/>
          </a:xfrm>
          <a:prstGeom prst="rect">
            <a:avLst/>
          </a:prstGeom>
        </p:spPr>
      </p:pic>
      <p:pic>
        <p:nvPicPr>
          <p:cNvPr id="10" name="Picture 9">
            <a:extLst>
              <a:ext uri="{FF2B5EF4-FFF2-40B4-BE49-F238E27FC236}">
                <a16:creationId xmlns:a16="http://schemas.microsoft.com/office/drawing/2014/main" id="{782281C1-A92C-C4D1-9455-FA46BA8457DA}"/>
              </a:ext>
            </a:extLst>
          </p:cNvPr>
          <p:cNvPicPr>
            <a:picLocks noChangeAspect="1"/>
          </p:cNvPicPr>
          <p:nvPr/>
        </p:nvPicPr>
        <p:blipFill>
          <a:blip r:embed="rId3"/>
          <a:stretch>
            <a:fillRect/>
          </a:stretch>
        </p:blipFill>
        <p:spPr>
          <a:xfrm>
            <a:off x="1126434" y="3150702"/>
            <a:ext cx="8363929" cy="3481319"/>
          </a:xfrm>
          <a:prstGeom prst="rect">
            <a:avLst/>
          </a:prstGeom>
        </p:spPr>
      </p:pic>
    </p:spTree>
    <p:extLst>
      <p:ext uri="{BB962C8B-B14F-4D97-AF65-F5344CB8AC3E}">
        <p14:creationId xmlns:p14="http://schemas.microsoft.com/office/powerpoint/2010/main" val="10387621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de </a:t>
            </a:r>
            <a:r>
              <a:rPr lang="en-US" dirty="0" err="1"/>
              <a:t>contrôle</a:t>
            </a:r>
            <a:r>
              <a:rPr lang="en-US" dirty="0"/>
              <a:t> While</a:t>
            </a:r>
          </a:p>
        </p:txBody>
      </p:sp>
      <p:pic>
        <p:nvPicPr>
          <p:cNvPr id="4" name="Content Placeholder 3"/>
          <p:cNvPicPr>
            <a:picLocks noGrp="1" noChangeAspect="1"/>
          </p:cNvPicPr>
          <p:nvPr>
            <p:ph idx="1"/>
          </p:nvPr>
        </p:nvPicPr>
        <p:blipFill>
          <a:blip r:embed="rId2"/>
          <a:stretch>
            <a:fillRect/>
          </a:stretch>
        </p:blipFill>
        <p:spPr>
          <a:xfrm>
            <a:off x="616227" y="1795308"/>
            <a:ext cx="9988826" cy="3412797"/>
          </a:xfrm>
          <a:prstGeom prst="rect">
            <a:avLst/>
          </a:prstGeom>
        </p:spPr>
      </p:pic>
    </p:spTree>
    <p:extLst>
      <p:ext uri="{BB962C8B-B14F-4D97-AF65-F5344CB8AC3E}">
        <p14:creationId xmlns:p14="http://schemas.microsoft.com/office/powerpoint/2010/main" val="3421524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5000" b="1" dirty="0"/>
          </a:p>
          <a:p>
            <a:pPr marL="0" indent="0" algn="ctr">
              <a:buNone/>
            </a:pPr>
            <a:r>
              <a:rPr lang="en-US" sz="5000" b="1" dirty="0"/>
              <a:t>Structures des </a:t>
            </a:r>
            <a:r>
              <a:rPr lang="en-US" sz="5000" b="1" dirty="0" err="1"/>
              <a:t>données</a:t>
            </a:r>
            <a:endParaRPr lang="en-US" sz="5000" b="1" dirty="0"/>
          </a:p>
        </p:txBody>
      </p:sp>
    </p:spTree>
    <p:extLst>
      <p:ext uri="{BB962C8B-B14F-4D97-AF65-F5344CB8AC3E}">
        <p14:creationId xmlns:p14="http://schemas.microsoft.com/office/powerpoint/2010/main" val="658731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437322" y="1461053"/>
            <a:ext cx="10465903" cy="4562060"/>
          </a:xfrm>
          <a:prstGeom prst="rect">
            <a:avLst/>
          </a:prstGeom>
        </p:spPr>
      </p:pic>
    </p:spTree>
    <p:extLst>
      <p:ext uri="{BB962C8B-B14F-4D97-AF65-F5344CB8AC3E}">
        <p14:creationId xmlns:p14="http://schemas.microsoft.com/office/powerpoint/2010/main" val="159407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a:t>
            </a:r>
            <a:r>
              <a:rPr lang="en-US" dirty="0"/>
              <a:t> (Cont.)</a:t>
            </a:r>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2"/>
          <a:stretch>
            <a:fillRect/>
          </a:stretch>
        </p:blipFill>
        <p:spPr>
          <a:xfrm>
            <a:off x="506896" y="1441174"/>
            <a:ext cx="10846903" cy="4573173"/>
          </a:xfrm>
          <a:prstGeom prst="rect">
            <a:avLst/>
          </a:prstGeom>
        </p:spPr>
      </p:pic>
    </p:spTree>
    <p:extLst>
      <p:ext uri="{BB962C8B-B14F-4D97-AF65-F5344CB8AC3E}">
        <p14:creationId xmlns:p14="http://schemas.microsoft.com/office/powerpoint/2010/main" val="3938623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a:t>
            </a:r>
            <a:r>
              <a:rPr lang="en-US" dirty="0"/>
              <a:t> (Cont.)</a:t>
            </a:r>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838199" y="1690688"/>
            <a:ext cx="10283687" cy="4849260"/>
          </a:xfrm>
          <a:prstGeom prst="rect">
            <a:avLst/>
          </a:prstGeom>
        </p:spPr>
      </p:pic>
    </p:spTree>
    <p:extLst>
      <p:ext uri="{BB962C8B-B14F-4D97-AF65-F5344CB8AC3E}">
        <p14:creationId xmlns:p14="http://schemas.microsoft.com/office/powerpoint/2010/main" val="286505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Environnement</a:t>
            </a:r>
            <a:r>
              <a:rPr lang="en-US" dirty="0"/>
              <a:t> de </a:t>
            </a:r>
            <a:r>
              <a:rPr lang="en-US" dirty="0" err="1"/>
              <a:t>développement</a:t>
            </a:r>
            <a:r>
              <a:rPr lang="en-US" dirty="0"/>
              <a:t> </a:t>
            </a:r>
          </a:p>
        </p:txBody>
      </p:sp>
      <p:sp>
        <p:nvSpPr>
          <p:cNvPr id="3" name="Content Placeholder 2"/>
          <p:cNvSpPr>
            <a:spLocks noGrp="1"/>
          </p:cNvSpPr>
          <p:nvPr>
            <p:ph idx="1"/>
          </p:nvPr>
        </p:nvSpPr>
        <p:spPr/>
        <p:txBody>
          <a:bodyPr>
            <a:normAutofit lnSpcReduction="10000"/>
          </a:bodyPr>
          <a:lstStyle/>
          <a:p>
            <a:pPr algn="just"/>
            <a:r>
              <a:rPr lang="fr-FR" dirty="0"/>
              <a:t>Pour des raisons pratiques, nous utiliserons, dans ce cours, l’environnement </a:t>
            </a:r>
            <a:r>
              <a:rPr lang="fr-FR" dirty="0">
                <a:solidFill>
                  <a:srgbClr val="FF0000"/>
                </a:solidFill>
              </a:rPr>
              <a:t>Anaconda</a:t>
            </a:r>
            <a:r>
              <a:rPr lang="fr-FR" dirty="0"/>
              <a:t>. En effet, Anaconda regroupe un ensemble d'outils gravitant autour des langages de programmation Python et R : il fournit notamment les deux environnements d'exécution. Cette distribution de Python est orientée Data Science et Machine Learning : dans ces domaines, elle est certainement la plus populaire. Anaconda s'installe aussi bien sur Windows, MacOs ou Linux.</a:t>
            </a:r>
          </a:p>
          <a:p>
            <a:pPr algn="just"/>
            <a:r>
              <a:rPr lang="fr-FR" dirty="0"/>
              <a:t> On peut trouver le logiciel Anaconda à partir de son site officiel : </a:t>
            </a:r>
            <a:r>
              <a:rPr lang="fr-FR" dirty="0">
                <a:hlinkClick r:id="rId2"/>
              </a:rPr>
              <a:t>https://www.anaconda.com</a:t>
            </a:r>
            <a:r>
              <a:rPr lang="fr-FR" dirty="0"/>
              <a:t>.  Anaconda propose son propre gestionnaire de paquets appelé « </a:t>
            </a:r>
            <a:r>
              <a:rPr lang="fr-FR" dirty="0" err="1"/>
              <a:t>conda</a:t>
            </a:r>
            <a:r>
              <a:rPr lang="fr-FR" dirty="0"/>
              <a:t> ».</a:t>
            </a:r>
            <a:endParaRPr lang="en-US" dirty="0"/>
          </a:p>
        </p:txBody>
      </p:sp>
    </p:spTree>
    <p:extLst>
      <p:ext uri="{BB962C8B-B14F-4D97-AF65-F5344CB8AC3E}">
        <p14:creationId xmlns:p14="http://schemas.microsoft.com/office/powerpoint/2010/main" val="1570666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a:t>
            </a:r>
            <a:r>
              <a:rPr lang="en-US" dirty="0"/>
              <a:t> (Cont.)</a:t>
            </a:r>
          </a:p>
        </p:txBody>
      </p:sp>
      <p:pic>
        <p:nvPicPr>
          <p:cNvPr id="3" name="Picture 2"/>
          <p:cNvPicPr>
            <a:picLocks noChangeAspect="1"/>
          </p:cNvPicPr>
          <p:nvPr/>
        </p:nvPicPr>
        <p:blipFill>
          <a:blip r:embed="rId2"/>
          <a:stretch>
            <a:fillRect/>
          </a:stretch>
        </p:blipFill>
        <p:spPr>
          <a:xfrm>
            <a:off x="745407" y="1442111"/>
            <a:ext cx="10147879" cy="4173497"/>
          </a:xfrm>
          <a:prstGeom prst="rect">
            <a:avLst/>
          </a:prstGeom>
        </p:spPr>
      </p:pic>
    </p:spTree>
    <p:extLst>
      <p:ext uri="{BB962C8B-B14F-4D97-AF65-F5344CB8AC3E}">
        <p14:creationId xmlns:p14="http://schemas.microsoft.com/office/powerpoint/2010/main" val="25035370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a:t>
            </a:r>
            <a:r>
              <a:rPr lang="en-US" dirty="0"/>
              <a:t> (Cont.)</a:t>
            </a:r>
          </a:p>
        </p:txBody>
      </p:sp>
      <p:pic>
        <p:nvPicPr>
          <p:cNvPr id="4" name="Picture 3"/>
          <p:cNvPicPr>
            <a:picLocks noChangeAspect="1"/>
          </p:cNvPicPr>
          <p:nvPr/>
        </p:nvPicPr>
        <p:blipFill>
          <a:blip r:embed="rId2"/>
          <a:stretch>
            <a:fillRect/>
          </a:stretch>
        </p:blipFill>
        <p:spPr>
          <a:xfrm>
            <a:off x="321365" y="1581457"/>
            <a:ext cx="10949609" cy="4630500"/>
          </a:xfrm>
          <a:prstGeom prst="rect">
            <a:avLst/>
          </a:prstGeom>
        </p:spPr>
      </p:pic>
    </p:spTree>
    <p:extLst>
      <p:ext uri="{BB962C8B-B14F-4D97-AF65-F5344CB8AC3E}">
        <p14:creationId xmlns:p14="http://schemas.microsoft.com/office/powerpoint/2010/main" val="2085127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5" y="126587"/>
            <a:ext cx="10515600" cy="807692"/>
          </a:xfrm>
        </p:spPr>
        <p:txBody>
          <a:bodyPr/>
          <a:lstStyle/>
          <a:p>
            <a:r>
              <a:rPr lang="en-US" dirty="0" err="1"/>
              <a:t>Liste</a:t>
            </a:r>
            <a:r>
              <a:rPr lang="en-US" dirty="0"/>
              <a:t> (Cont.)</a:t>
            </a:r>
          </a:p>
        </p:txBody>
      </p:sp>
      <p:pic>
        <p:nvPicPr>
          <p:cNvPr id="3" name="Picture 2"/>
          <p:cNvPicPr>
            <a:picLocks noChangeAspect="1"/>
          </p:cNvPicPr>
          <p:nvPr/>
        </p:nvPicPr>
        <p:blipFill rotWithShape="1">
          <a:blip r:embed="rId2"/>
          <a:srcRect b="46886"/>
          <a:stretch/>
        </p:blipFill>
        <p:spPr>
          <a:xfrm>
            <a:off x="112643" y="1699593"/>
            <a:ext cx="6589642" cy="3071190"/>
          </a:xfrm>
          <a:prstGeom prst="rect">
            <a:avLst/>
          </a:prstGeom>
        </p:spPr>
      </p:pic>
      <p:pic>
        <p:nvPicPr>
          <p:cNvPr id="5" name="Picture 4"/>
          <p:cNvPicPr>
            <a:picLocks noChangeAspect="1"/>
          </p:cNvPicPr>
          <p:nvPr/>
        </p:nvPicPr>
        <p:blipFill>
          <a:blip r:embed="rId3"/>
          <a:stretch>
            <a:fillRect/>
          </a:stretch>
        </p:blipFill>
        <p:spPr>
          <a:xfrm>
            <a:off x="6042991" y="1151300"/>
            <a:ext cx="5949437" cy="4654789"/>
          </a:xfrm>
          <a:prstGeom prst="rect">
            <a:avLst/>
          </a:prstGeom>
        </p:spPr>
      </p:pic>
    </p:spTree>
    <p:extLst>
      <p:ext uri="{BB962C8B-B14F-4D97-AF65-F5344CB8AC3E}">
        <p14:creationId xmlns:p14="http://schemas.microsoft.com/office/powerpoint/2010/main" val="762020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5" y="126587"/>
            <a:ext cx="10515600" cy="807692"/>
          </a:xfrm>
        </p:spPr>
        <p:txBody>
          <a:bodyPr/>
          <a:lstStyle/>
          <a:p>
            <a:r>
              <a:rPr lang="en-US" dirty="0" err="1"/>
              <a:t>Liste</a:t>
            </a:r>
            <a:r>
              <a:rPr lang="en-US" dirty="0"/>
              <a:t> (Cont.)</a:t>
            </a:r>
          </a:p>
        </p:txBody>
      </p:sp>
      <p:pic>
        <p:nvPicPr>
          <p:cNvPr id="4" name="Picture 3"/>
          <p:cNvPicPr>
            <a:picLocks noChangeAspect="1"/>
          </p:cNvPicPr>
          <p:nvPr/>
        </p:nvPicPr>
        <p:blipFill>
          <a:blip r:embed="rId2"/>
          <a:stretch>
            <a:fillRect/>
          </a:stretch>
        </p:blipFill>
        <p:spPr>
          <a:xfrm>
            <a:off x="834887" y="1679713"/>
            <a:ext cx="8455327" cy="2666909"/>
          </a:xfrm>
          <a:prstGeom prst="rect">
            <a:avLst/>
          </a:prstGeom>
        </p:spPr>
      </p:pic>
    </p:spTree>
    <p:extLst>
      <p:ext uri="{BB962C8B-B14F-4D97-AF65-F5344CB8AC3E}">
        <p14:creationId xmlns:p14="http://schemas.microsoft.com/office/powerpoint/2010/main" val="1150752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5" y="126587"/>
            <a:ext cx="10515600" cy="807692"/>
          </a:xfrm>
        </p:spPr>
        <p:txBody>
          <a:bodyPr/>
          <a:lstStyle/>
          <a:p>
            <a:r>
              <a:rPr lang="en-US" dirty="0" err="1"/>
              <a:t>Liste</a:t>
            </a:r>
            <a:r>
              <a:rPr lang="en-US" dirty="0"/>
              <a:t> (Cont.)</a:t>
            </a:r>
          </a:p>
        </p:txBody>
      </p:sp>
      <p:pic>
        <p:nvPicPr>
          <p:cNvPr id="4" name="Picture 3"/>
          <p:cNvPicPr>
            <a:picLocks noChangeAspect="1"/>
          </p:cNvPicPr>
          <p:nvPr/>
        </p:nvPicPr>
        <p:blipFill>
          <a:blip r:embed="rId2"/>
          <a:stretch>
            <a:fillRect/>
          </a:stretch>
        </p:blipFill>
        <p:spPr>
          <a:xfrm>
            <a:off x="516835" y="934280"/>
            <a:ext cx="10210800" cy="5575850"/>
          </a:xfrm>
          <a:prstGeom prst="rect">
            <a:avLst/>
          </a:prstGeom>
        </p:spPr>
      </p:pic>
    </p:spTree>
    <p:extLst>
      <p:ext uri="{BB962C8B-B14F-4D97-AF65-F5344CB8AC3E}">
        <p14:creationId xmlns:p14="http://schemas.microsoft.com/office/powerpoint/2010/main" val="3466977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35" y="126587"/>
            <a:ext cx="10515600" cy="807692"/>
          </a:xfrm>
        </p:spPr>
        <p:txBody>
          <a:bodyPr/>
          <a:lstStyle/>
          <a:p>
            <a:r>
              <a:rPr lang="en-US" dirty="0" err="1"/>
              <a:t>Liste</a:t>
            </a:r>
            <a:r>
              <a:rPr lang="en-US" dirty="0"/>
              <a:t> (Cont.)</a:t>
            </a:r>
          </a:p>
        </p:txBody>
      </p:sp>
      <p:pic>
        <p:nvPicPr>
          <p:cNvPr id="3" name="Picture 2"/>
          <p:cNvPicPr>
            <a:picLocks noChangeAspect="1"/>
          </p:cNvPicPr>
          <p:nvPr/>
        </p:nvPicPr>
        <p:blipFill>
          <a:blip r:embed="rId2"/>
          <a:stretch>
            <a:fillRect/>
          </a:stretch>
        </p:blipFill>
        <p:spPr>
          <a:xfrm>
            <a:off x="820784" y="1289242"/>
            <a:ext cx="8641268" cy="3879105"/>
          </a:xfrm>
          <a:prstGeom prst="rect">
            <a:avLst/>
          </a:prstGeom>
        </p:spPr>
      </p:pic>
    </p:spTree>
    <p:extLst>
      <p:ext uri="{BB962C8B-B14F-4D97-AF65-F5344CB8AC3E}">
        <p14:creationId xmlns:p14="http://schemas.microsoft.com/office/powerpoint/2010/main" val="34193307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417443" y="1505008"/>
            <a:ext cx="11072192" cy="4766583"/>
          </a:xfrm>
          <a:prstGeom prst="rect">
            <a:avLst/>
          </a:prstGeom>
        </p:spPr>
      </p:pic>
    </p:spTree>
    <p:extLst>
      <p:ext uri="{BB962C8B-B14F-4D97-AF65-F5344CB8AC3E}">
        <p14:creationId xmlns:p14="http://schemas.microsoft.com/office/powerpoint/2010/main" val="3693965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6"/>
            <a:ext cx="10515600" cy="1325563"/>
          </a:xfrm>
        </p:spPr>
        <p:txBody>
          <a:bodyPr/>
          <a:lstStyle/>
          <a:p>
            <a:r>
              <a:rPr lang="en-US" dirty="0"/>
              <a:t>Indexing</a:t>
            </a:r>
          </a:p>
        </p:txBody>
      </p:sp>
      <p:sp>
        <p:nvSpPr>
          <p:cNvPr id="3" name="Content Placeholder 2"/>
          <p:cNvSpPr>
            <a:spLocks noGrp="1"/>
          </p:cNvSpPr>
          <p:nvPr>
            <p:ph idx="1"/>
          </p:nvPr>
        </p:nvSpPr>
        <p:spPr>
          <a:xfrm>
            <a:off x="149087" y="1222513"/>
            <a:ext cx="11204713" cy="2435087"/>
          </a:xfrm>
        </p:spPr>
        <p:txBody>
          <a:bodyPr>
            <a:normAutofit fontScale="70000" lnSpcReduction="20000"/>
          </a:bodyPr>
          <a:lstStyle/>
          <a:p>
            <a:pPr algn="just"/>
            <a:r>
              <a:rPr lang="en-US" dirty="0" err="1"/>
              <a:t>L’indexing</a:t>
            </a:r>
            <a:r>
              <a:rPr lang="en-US" dirty="0"/>
              <a:t> </a:t>
            </a:r>
            <a:r>
              <a:rPr lang="en-US" dirty="0" err="1"/>
              <a:t>n’est</a:t>
            </a:r>
            <a:r>
              <a:rPr lang="en-US" dirty="0"/>
              <a:t> pas </a:t>
            </a:r>
            <a:r>
              <a:rPr lang="en-US" dirty="0" err="1"/>
              <a:t>une</a:t>
            </a:r>
            <a:r>
              <a:rPr lang="en-US" dirty="0"/>
              <a:t> structure des </a:t>
            </a:r>
            <a:r>
              <a:rPr lang="en-US" dirty="0" err="1"/>
              <a:t>donnees</a:t>
            </a:r>
            <a:r>
              <a:rPr lang="en-US" dirty="0"/>
              <a:t>, </a:t>
            </a:r>
            <a:r>
              <a:rPr lang="en-US" dirty="0" err="1"/>
              <a:t>mais</a:t>
            </a:r>
            <a:r>
              <a:rPr lang="en-US" dirty="0"/>
              <a:t> </a:t>
            </a:r>
            <a:r>
              <a:rPr lang="en-US" dirty="0" err="1"/>
              <a:t>plutot</a:t>
            </a:r>
            <a:r>
              <a:rPr lang="en-US" dirty="0"/>
              <a:t> </a:t>
            </a:r>
            <a:r>
              <a:rPr lang="fr-FR" dirty="0"/>
              <a:t>la technique d’accès aux éléments (des listes) via leurs index.</a:t>
            </a:r>
          </a:p>
          <a:p>
            <a:pPr marL="0" indent="0" algn="just">
              <a:buNone/>
            </a:pPr>
            <a:r>
              <a:rPr lang="fr-FR" dirty="0"/>
              <a:t>Exemple: </a:t>
            </a:r>
          </a:p>
          <a:p>
            <a:pPr marL="0" indent="0" algn="just">
              <a:buNone/>
            </a:pPr>
            <a:r>
              <a:rPr lang="en-US" dirty="0" err="1"/>
              <a:t>couleurs</a:t>
            </a:r>
            <a:r>
              <a:rPr lang="en-US" dirty="0"/>
              <a:t> = ['red', 'green', 'blue', 'yellow', 'white', 'black']</a:t>
            </a:r>
          </a:p>
          <a:p>
            <a:pPr marL="0" indent="0" algn="just">
              <a:buNone/>
            </a:pPr>
            <a:r>
              <a:rPr lang="fr-FR" dirty="0"/>
              <a:t>Ici, nous avons défini une liste de couleurs. Chaque élément de la liste possède une valeur (</a:t>
            </a:r>
            <a:r>
              <a:rPr lang="fr-FR" i="1" dirty="0">
                <a:solidFill>
                  <a:srgbClr val="FF0000"/>
                </a:solidFill>
              </a:rPr>
              <a:t>le nom de la couleur</a:t>
            </a:r>
            <a:r>
              <a:rPr lang="fr-FR" dirty="0"/>
              <a:t>) et un index (</a:t>
            </a:r>
            <a:r>
              <a:rPr lang="fr-FR" i="1" dirty="0">
                <a:solidFill>
                  <a:srgbClr val="FF0000"/>
                </a:solidFill>
              </a:rPr>
              <a:t>sa position dans la liste</a:t>
            </a:r>
            <a:r>
              <a:rPr lang="fr-FR" dirty="0"/>
              <a:t>). </a:t>
            </a:r>
          </a:p>
          <a:p>
            <a:pPr marL="0" indent="0" algn="just">
              <a:buNone/>
            </a:pPr>
            <a:r>
              <a:rPr lang="fr-FR" dirty="0"/>
              <a:t>Python utilise une indexation basée sur zéro. Cela signifie que le premier élément(valeur '</a:t>
            </a:r>
            <a:r>
              <a:rPr lang="fr-FR" dirty="0" err="1">
                <a:solidFill>
                  <a:srgbClr val="FF0000"/>
                </a:solidFill>
              </a:rPr>
              <a:t>red</a:t>
            </a:r>
            <a:r>
              <a:rPr lang="fr-FR" dirty="0"/>
              <a:t>') a un index 0, le second(valeur ‘</a:t>
            </a:r>
            <a:r>
              <a:rPr lang="fr-FR" dirty="0">
                <a:solidFill>
                  <a:schemeClr val="accent6"/>
                </a:solidFill>
              </a:rPr>
              <a:t>green</a:t>
            </a:r>
            <a:r>
              <a:rPr lang="fr-FR" dirty="0"/>
              <a:t>') a un index 1, et ainsi de suite:</a:t>
            </a:r>
          </a:p>
          <a:p>
            <a:pPr marL="0" indent="0" algn="just">
              <a:buNone/>
            </a:pPr>
            <a:endParaRPr lang="fr-FR" dirty="0"/>
          </a:p>
          <a:p>
            <a:pPr algn="just"/>
            <a:endParaRPr lang="en-US" dirty="0"/>
          </a:p>
        </p:txBody>
      </p:sp>
      <p:pic>
        <p:nvPicPr>
          <p:cNvPr id="4" name="Picture 3"/>
          <p:cNvPicPr>
            <a:picLocks noChangeAspect="1"/>
          </p:cNvPicPr>
          <p:nvPr/>
        </p:nvPicPr>
        <p:blipFill>
          <a:blip r:embed="rId2"/>
          <a:stretch>
            <a:fillRect/>
          </a:stretch>
        </p:blipFill>
        <p:spPr>
          <a:xfrm>
            <a:off x="1720638" y="3528157"/>
            <a:ext cx="8293526" cy="1461286"/>
          </a:xfrm>
          <a:prstGeom prst="rect">
            <a:avLst/>
          </a:prstGeom>
        </p:spPr>
      </p:pic>
      <p:pic>
        <p:nvPicPr>
          <p:cNvPr id="5" name="Picture 4"/>
          <p:cNvPicPr>
            <a:picLocks noChangeAspect="1"/>
          </p:cNvPicPr>
          <p:nvPr/>
        </p:nvPicPr>
        <p:blipFill>
          <a:blip r:embed="rId3"/>
          <a:stretch>
            <a:fillRect/>
          </a:stretch>
        </p:blipFill>
        <p:spPr>
          <a:xfrm>
            <a:off x="724155" y="5109737"/>
            <a:ext cx="6191568" cy="1549480"/>
          </a:xfrm>
          <a:prstGeom prst="rect">
            <a:avLst/>
          </a:prstGeom>
        </p:spPr>
      </p:pic>
    </p:spTree>
    <p:extLst>
      <p:ext uri="{BB962C8B-B14F-4D97-AF65-F5344CB8AC3E}">
        <p14:creationId xmlns:p14="http://schemas.microsoft.com/office/powerpoint/2010/main" val="1288278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6"/>
            <a:ext cx="10515600" cy="1325563"/>
          </a:xfrm>
        </p:spPr>
        <p:txBody>
          <a:bodyPr/>
          <a:lstStyle/>
          <a:p>
            <a:r>
              <a:rPr lang="en-US" dirty="0"/>
              <a:t>Indexing (Cont.)</a:t>
            </a:r>
          </a:p>
        </p:txBody>
      </p:sp>
      <p:sp>
        <p:nvSpPr>
          <p:cNvPr id="3" name="Content Placeholder 2"/>
          <p:cNvSpPr>
            <a:spLocks noGrp="1"/>
          </p:cNvSpPr>
          <p:nvPr>
            <p:ph idx="1"/>
          </p:nvPr>
        </p:nvSpPr>
        <p:spPr>
          <a:xfrm>
            <a:off x="838200" y="1222513"/>
            <a:ext cx="10515600" cy="3647661"/>
          </a:xfrm>
        </p:spPr>
        <p:txBody>
          <a:bodyPr>
            <a:normAutofit fontScale="92500" lnSpcReduction="20000"/>
          </a:bodyPr>
          <a:lstStyle/>
          <a:p>
            <a:pPr marL="0" indent="0" algn="just">
              <a:buNone/>
            </a:pPr>
            <a:r>
              <a:rPr lang="fr-FR" b="1" dirty="0"/>
              <a:t>Les index négatifs</a:t>
            </a:r>
          </a:p>
          <a:p>
            <a:pPr algn="just"/>
            <a:r>
              <a:rPr lang="fr-FR" dirty="0"/>
              <a:t>En utilisant l'indexation, nous pouvons facilement obtenir n'importe quel élément par sa position. C'est pratique si nous utilisons la position de la tête d'une liste. </a:t>
            </a:r>
          </a:p>
          <a:p>
            <a:pPr algn="just"/>
            <a:r>
              <a:rPr lang="fr-FR" dirty="0"/>
              <a:t>Mais qu'en est-il si nous voulons prendre le dernier élément d'une liste ? Ou l'avant-dernier élément ? </a:t>
            </a:r>
          </a:p>
          <a:p>
            <a:pPr algn="just"/>
            <a:r>
              <a:rPr lang="fr-FR" dirty="0"/>
              <a:t>Dans ce cas, nous voulons énumérer les éléments de la queue d'une liste. Pour répondre à cette exigence, il existe </a:t>
            </a:r>
            <a:r>
              <a:rPr lang="fr-FR" dirty="0">
                <a:solidFill>
                  <a:srgbClr val="FF0000"/>
                </a:solidFill>
              </a:rPr>
              <a:t>l'indexation négative</a:t>
            </a:r>
            <a:r>
              <a:rPr lang="fr-FR" dirty="0"/>
              <a:t>. Ainsi, au lieu d'utiliser des index de zéro et plus, on peut utiliser des index de -1 et moins:</a:t>
            </a:r>
            <a:endParaRPr lang="en-US" dirty="0"/>
          </a:p>
        </p:txBody>
      </p:sp>
      <p:pic>
        <p:nvPicPr>
          <p:cNvPr id="6" name="Picture 5"/>
          <p:cNvPicPr>
            <a:picLocks noChangeAspect="1"/>
          </p:cNvPicPr>
          <p:nvPr/>
        </p:nvPicPr>
        <p:blipFill>
          <a:blip r:embed="rId2"/>
          <a:stretch>
            <a:fillRect/>
          </a:stretch>
        </p:blipFill>
        <p:spPr>
          <a:xfrm>
            <a:off x="2495062" y="4772321"/>
            <a:ext cx="8255424" cy="1876958"/>
          </a:xfrm>
          <a:prstGeom prst="rect">
            <a:avLst/>
          </a:prstGeom>
        </p:spPr>
      </p:pic>
    </p:spTree>
    <p:extLst>
      <p:ext uri="{BB962C8B-B14F-4D97-AF65-F5344CB8AC3E}">
        <p14:creationId xmlns:p14="http://schemas.microsoft.com/office/powerpoint/2010/main" val="1210809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730" y="206100"/>
            <a:ext cx="10515600" cy="787814"/>
          </a:xfrm>
        </p:spPr>
        <p:txBody>
          <a:bodyPr/>
          <a:lstStyle/>
          <a:p>
            <a:r>
              <a:rPr lang="en-US" dirty="0"/>
              <a:t>Indexing (Cont.)</a:t>
            </a:r>
          </a:p>
        </p:txBody>
      </p:sp>
      <p:sp>
        <p:nvSpPr>
          <p:cNvPr id="3" name="Content Placeholder 2"/>
          <p:cNvSpPr>
            <a:spLocks noGrp="1"/>
          </p:cNvSpPr>
          <p:nvPr>
            <p:ph idx="1"/>
          </p:nvPr>
        </p:nvSpPr>
        <p:spPr>
          <a:xfrm>
            <a:off x="261730" y="1149764"/>
            <a:ext cx="10515600" cy="5022436"/>
          </a:xfrm>
        </p:spPr>
        <p:txBody>
          <a:bodyPr>
            <a:normAutofit/>
          </a:bodyPr>
          <a:lstStyle/>
          <a:p>
            <a:pPr algn="just"/>
            <a:r>
              <a:rPr lang="fr-FR" dirty="0"/>
              <a:t>Dans le système d'indexation négative, -1 correspond au dernier élément de la liste (valeur ‘black'), -2 à l'avant-dernier (valeur ‘white'), et ainsi de suite.</a:t>
            </a:r>
          </a:p>
          <a:p>
            <a:pPr algn="just"/>
            <a:endParaRPr lang="fr-FR" dirty="0"/>
          </a:p>
          <a:p>
            <a:pPr algn="just"/>
            <a:endParaRPr lang="fr-FR" dirty="0"/>
          </a:p>
          <a:p>
            <a:pPr marL="0" indent="0" algn="just">
              <a:buNone/>
            </a:pPr>
            <a:endParaRPr lang="fr-FR" dirty="0"/>
          </a:p>
          <a:p>
            <a:pPr algn="just"/>
            <a:r>
              <a:rPr lang="fr-FR" dirty="0"/>
              <a:t>Auparavant, nous utilisions l'indexation uniquement pour accéder au contenu d'une cellule de liste. Mais il est également possible de modifier le contenu d'une cellule en utilisant une opération d'affectation :</a:t>
            </a:r>
            <a:endParaRPr lang="en-US" dirty="0"/>
          </a:p>
        </p:txBody>
      </p:sp>
      <p:pic>
        <p:nvPicPr>
          <p:cNvPr id="4" name="Picture 3"/>
          <p:cNvPicPr>
            <a:picLocks noChangeAspect="1"/>
          </p:cNvPicPr>
          <p:nvPr/>
        </p:nvPicPr>
        <p:blipFill>
          <a:blip r:embed="rId2"/>
          <a:stretch>
            <a:fillRect/>
          </a:stretch>
        </p:blipFill>
        <p:spPr>
          <a:xfrm>
            <a:off x="724714" y="2560218"/>
            <a:ext cx="9681555" cy="1186834"/>
          </a:xfrm>
          <a:prstGeom prst="rect">
            <a:avLst/>
          </a:prstGeom>
        </p:spPr>
      </p:pic>
      <p:pic>
        <p:nvPicPr>
          <p:cNvPr id="5" name="Picture 4"/>
          <p:cNvPicPr>
            <a:picLocks noChangeAspect="1"/>
          </p:cNvPicPr>
          <p:nvPr/>
        </p:nvPicPr>
        <p:blipFill>
          <a:blip r:embed="rId3"/>
          <a:stretch>
            <a:fillRect/>
          </a:stretch>
        </p:blipFill>
        <p:spPr>
          <a:xfrm>
            <a:off x="3415311" y="5310501"/>
            <a:ext cx="6236020" cy="1418290"/>
          </a:xfrm>
          <a:prstGeom prst="rect">
            <a:avLst/>
          </a:prstGeom>
        </p:spPr>
      </p:pic>
    </p:spTree>
    <p:extLst>
      <p:ext uri="{BB962C8B-B14F-4D97-AF65-F5344CB8AC3E}">
        <p14:creationId xmlns:p14="http://schemas.microsoft.com/office/powerpoint/2010/main" val="3241466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de Anaconda </a:t>
            </a:r>
          </a:p>
        </p:txBody>
      </p:sp>
      <p:sp>
        <p:nvSpPr>
          <p:cNvPr id="3" name="Content Placeholder 2"/>
          <p:cNvSpPr>
            <a:spLocks noGrp="1"/>
          </p:cNvSpPr>
          <p:nvPr>
            <p:ph idx="1"/>
          </p:nvPr>
        </p:nvSpPr>
        <p:spPr>
          <a:xfrm>
            <a:off x="306457" y="1408182"/>
            <a:ext cx="11579086" cy="4351338"/>
          </a:xfrm>
        </p:spPr>
        <p:txBody>
          <a:bodyPr>
            <a:normAutofit/>
          </a:bodyPr>
          <a:lstStyle/>
          <a:p>
            <a:pPr algn="just"/>
            <a:r>
              <a:rPr lang="fr-FR" sz="2600" dirty="0"/>
              <a:t>Premièrement, on se dirige sur le site d’Anaconda dans ce lien: </a:t>
            </a:r>
            <a:r>
              <a:rPr lang="fr-FR" sz="2600" dirty="0">
                <a:hlinkClick r:id="rId2"/>
              </a:rPr>
              <a:t>https://www.anaconda.com/products/individual</a:t>
            </a:r>
            <a:r>
              <a:rPr lang="fr-FR" sz="2600" dirty="0"/>
              <a:t>  et après, on va cliquer sur Install Anaconda.</a:t>
            </a:r>
            <a:endParaRPr lang="en-US" sz="2600" dirty="0"/>
          </a:p>
        </p:txBody>
      </p:sp>
      <p:pic>
        <p:nvPicPr>
          <p:cNvPr id="4" name="Picture 3"/>
          <p:cNvPicPr>
            <a:picLocks noChangeAspect="1"/>
          </p:cNvPicPr>
          <p:nvPr/>
        </p:nvPicPr>
        <p:blipFill>
          <a:blip r:embed="rId3"/>
          <a:stretch>
            <a:fillRect/>
          </a:stretch>
        </p:blipFill>
        <p:spPr>
          <a:xfrm>
            <a:off x="2135256" y="2544418"/>
            <a:ext cx="7921487" cy="3856383"/>
          </a:xfrm>
          <a:prstGeom prst="rect">
            <a:avLst/>
          </a:prstGeom>
        </p:spPr>
      </p:pic>
    </p:spTree>
    <p:extLst>
      <p:ext uri="{BB962C8B-B14F-4D97-AF65-F5344CB8AC3E}">
        <p14:creationId xmlns:p14="http://schemas.microsoft.com/office/powerpoint/2010/main" val="3333987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(Cont.)</a:t>
            </a:r>
          </a:p>
        </p:txBody>
      </p:sp>
      <p:sp>
        <p:nvSpPr>
          <p:cNvPr id="3" name="Content Placeholder 2"/>
          <p:cNvSpPr>
            <a:spLocks noGrp="1"/>
          </p:cNvSpPr>
          <p:nvPr>
            <p:ph idx="1"/>
          </p:nvPr>
        </p:nvSpPr>
        <p:spPr>
          <a:xfrm>
            <a:off x="838200" y="1825624"/>
            <a:ext cx="10515600" cy="4734201"/>
          </a:xfrm>
        </p:spPr>
        <p:txBody>
          <a:bodyPr>
            <a:normAutofit lnSpcReduction="10000"/>
          </a:bodyPr>
          <a:lstStyle/>
          <a:p>
            <a:pPr algn="just"/>
            <a:r>
              <a:rPr lang="fr-FR" dirty="0"/>
              <a:t>Nous pouvons également supprimer facilement tout élément de la liste en utilisant l'indexation et l'instruction </a:t>
            </a:r>
            <a:r>
              <a:rPr lang="fr-FR" i="1" dirty="0" err="1">
                <a:solidFill>
                  <a:srgbClr val="FF0000"/>
                </a:solidFill>
              </a:rPr>
              <a:t>del</a:t>
            </a:r>
            <a:r>
              <a:rPr lang="fr-FR" dirty="0"/>
              <a:t> :</a:t>
            </a:r>
          </a:p>
          <a:p>
            <a:pPr algn="just"/>
            <a:endParaRPr lang="fr-FR" dirty="0"/>
          </a:p>
          <a:p>
            <a:pPr algn="just"/>
            <a:endParaRPr lang="fr-FR" dirty="0"/>
          </a:p>
          <a:p>
            <a:pPr algn="just"/>
            <a:endParaRPr lang="fr-FR" dirty="0"/>
          </a:p>
          <a:p>
            <a:pPr algn="just"/>
            <a:endParaRPr lang="fr-FR" dirty="0"/>
          </a:p>
          <a:p>
            <a:pPr algn="just"/>
            <a:r>
              <a:rPr lang="fr-FR" i="1" dirty="0">
                <a:solidFill>
                  <a:srgbClr val="FF0000"/>
                </a:solidFill>
              </a:rPr>
              <a:t>Les opérations d'indexation en lecture seule fonctionnent parfaitement bien pour tous les types séquentiels </a:t>
            </a:r>
            <a:r>
              <a:rPr lang="fr-FR" dirty="0"/>
              <a:t>(liste, dictionnaire, </a:t>
            </a:r>
            <a:r>
              <a:rPr lang="fr-FR" dirty="0" err="1"/>
              <a:t>dataset</a:t>
            </a:r>
            <a:r>
              <a:rPr lang="fr-FR" dirty="0"/>
              <a:t> et classes définies par l'utilisateur). Mais les opérations d'affectation et de suppression ne sont pas applicables aux </a:t>
            </a:r>
            <a:r>
              <a:rPr lang="fr-FR" dirty="0">
                <a:solidFill>
                  <a:srgbClr val="FF0000"/>
                </a:solidFill>
              </a:rPr>
              <a:t>types séquentiels immuables </a:t>
            </a:r>
            <a:r>
              <a:rPr lang="fr-FR" dirty="0"/>
              <a:t>(string, </a:t>
            </a:r>
            <a:r>
              <a:rPr lang="fr-FR" dirty="0" err="1"/>
              <a:t>tuple</a:t>
            </a:r>
            <a:r>
              <a:rPr lang="fr-FR" dirty="0"/>
              <a:t>, </a:t>
            </a:r>
            <a:r>
              <a:rPr lang="fr-FR" dirty="0" err="1"/>
              <a:t>int</a:t>
            </a:r>
            <a:r>
              <a:rPr lang="fr-FR" dirty="0"/>
              <a:t>, </a:t>
            </a:r>
            <a:r>
              <a:rPr lang="fr-FR" dirty="0" err="1"/>
              <a:t>bool</a:t>
            </a:r>
            <a:r>
              <a:rPr lang="fr-FR" dirty="0"/>
              <a:t>, range, </a:t>
            </a:r>
            <a:r>
              <a:rPr lang="fr-FR" dirty="0" err="1"/>
              <a:t>decimal</a:t>
            </a:r>
            <a:r>
              <a:rPr lang="fr-FR" dirty="0"/>
              <a:t>…)</a:t>
            </a:r>
          </a:p>
          <a:p>
            <a:pPr algn="just"/>
            <a:endParaRPr lang="en-US" dirty="0"/>
          </a:p>
        </p:txBody>
      </p:sp>
      <p:pic>
        <p:nvPicPr>
          <p:cNvPr id="4" name="Picture 3"/>
          <p:cNvPicPr>
            <a:picLocks noChangeAspect="1"/>
          </p:cNvPicPr>
          <p:nvPr/>
        </p:nvPicPr>
        <p:blipFill>
          <a:blip r:embed="rId2"/>
          <a:stretch>
            <a:fillRect/>
          </a:stretch>
        </p:blipFill>
        <p:spPr>
          <a:xfrm>
            <a:off x="1323729" y="2864636"/>
            <a:ext cx="9544541" cy="1625684"/>
          </a:xfrm>
          <a:prstGeom prst="rect">
            <a:avLst/>
          </a:prstGeom>
        </p:spPr>
      </p:pic>
    </p:spTree>
    <p:extLst>
      <p:ext uri="{BB962C8B-B14F-4D97-AF65-F5344CB8AC3E}">
        <p14:creationId xmlns:p14="http://schemas.microsoft.com/office/powerpoint/2010/main" val="3144276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Slicing</a:t>
            </a:r>
          </a:p>
        </p:txBody>
      </p:sp>
      <p:sp>
        <p:nvSpPr>
          <p:cNvPr id="3" name="Content Placeholder 2"/>
          <p:cNvSpPr>
            <a:spLocks noGrp="1"/>
          </p:cNvSpPr>
          <p:nvPr>
            <p:ph idx="1"/>
          </p:nvPr>
        </p:nvSpPr>
        <p:spPr>
          <a:xfrm>
            <a:off x="838200" y="1510748"/>
            <a:ext cx="10515600" cy="4666215"/>
          </a:xfrm>
        </p:spPr>
        <p:txBody>
          <a:bodyPr>
            <a:normAutofit/>
          </a:bodyPr>
          <a:lstStyle/>
          <a:p>
            <a:pPr algn="just"/>
            <a:r>
              <a:rPr lang="en-US" dirty="0" err="1"/>
              <a:t>Comme</a:t>
            </a:r>
            <a:r>
              <a:rPr lang="en-US" dirty="0"/>
              <a:t> Indexing, le slicing </a:t>
            </a:r>
            <a:r>
              <a:rPr lang="en-US" dirty="0" err="1">
                <a:solidFill>
                  <a:srgbClr val="FF0000"/>
                </a:solidFill>
              </a:rPr>
              <a:t>est</a:t>
            </a:r>
            <a:r>
              <a:rPr lang="en-US" dirty="0">
                <a:solidFill>
                  <a:srgbClr val="FF0000"/>
                </a:solidFill>
              </a:rPr>
              <a:t> </a:t>
            </a:r>
            <a:r>
              <a:rPr lang="en-US" dirty="0" err="1">
                <a:solidFill>
                  <a:srgbClr val="FF0000"/>
                </a:solidFill>
              </a:rPr>
              <a:t>une</a:t>
            </a:r>
            <a:r>
              <a:rPr lang="en-US" dirty="0">
                <a:solidFill>
                  <a:srgbClr val="FF0000"/>
                </a:solidFill>
              </a:rPr>
              <a:t> </a:t>
            </a:r>
            <a:r>
              <a:rPr lang="fr-FR" dirty="0">
                <a:solidFill>
                  <a:srgbClr val="FF0000"/>
                </a:solidFill>
              </a:rPr>
              <a:t>technique d’accès à </a:t>
            </a:r>
            <a:r>
              <a:rPr lang="fr-FR" i="1" dirty="0">
                <a:solidFill>
                  <a:srgbClr val="FF0000"/>
                </a:solidFill>
              </a:rPr>
              <a:t>une fourchette d’éléments en indiquant la fourchette</a:t>
            </a:r>
            <a:r>
              <a:rPr lang="fr-FR" i="1" dirty="0"/>
              <a:t>.</a:t>
            </a:r>
          </a:p>
          <a:p>
            <a:pPr algn="just"/>
            <a:r>
              <a:rPr lang="fr-FR" i="1" dirty="0"/>
              <a:t>Comme nous l'avons montré, l'indexation permet d'accéder à une seule cellule d'une liste, de la modifier ou de la supprimer. </a:t>
            </a:r>
          </a:p>
          <a:p>
            <a:pPr algn="just"/>
            <a:r>
              <a:rPr lang="fr-FR" i="1" dirty="0"/>
              <a:t>Le </a:t>
            </a:r>
            <a:r>
              <a:rPr lang="fr-FR" i="1" dirty="0" err="1"/>
              <a:t>slicing</a:t>
            </a:r>
            <a:r>
              <a:rPr lang="fr-FR" i="1" dirty="0"/>
              <a:t> </a:t>
            </a:r>
            <a:r>
              <a:rPr lang="fr-FR" i="1" dirty="0">
                <a:solidFill>
                  <a:srgbClr val="FF0000"/>
                </a:solidFill>
              </a:rPr>
              <a:t>est utile quand nous voulons obtenir une sous-liste de la liste</a:t>
            </a:r>
            <a:r>
              <a:rPr lang="fr-FR" i="1" dirty="0"/>
              <a:t>. </a:t>
            </a:r>
          </a:p>
          <a:p>
            <a:pPr algn="just"/>
            <a:r>
              <a:rPr lang="fr-FR" i="1" dirty="0"/>
              <a:t>Ou si nous voulons mettre à jour un groupe de cellules en une seule fois </a:t>
            </a:r>
          </a:p>
          <a:p>
            <a:pPr algn="just"/>
            <a:r>
              <a:rPr lang="fr-FR" i="1" dirty="0"/>
              <a:t>Ou si l'on veut se lancer dans une frénésie et étendre une liste avec un nombre arbitraire de nouvelles cellules dans n'importe quelle position.</a:t>
            </a:r>
            <a:endParaRPr lang="en-US" i="1" dirty="0"/>
          </a:p>
        </p:txBody>
      </p:sp>
    </p:spTree>
    <p:extLst>
      <p:ext uri="{BB962C8B-B14F-4D97-AF65-F5344CB8AC3E}">
        <p14:creationId xmlns:p14="http://schemas.microsoft.com/office/powerpoint/2010/main" val="4225882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basic de Slicing</a:t>
            </a:r>
          </a:p>
        </p:txBody>
      </p:sp>
      <p:sp>
        <p:nvSpPr>
          <p:cNvPr id="3" name="Content Placeholder 2"/>
          <p:cNvSpPr>
            <a:spLocks noGrp="1"/>
          </p:cNvSpPr>
          <p:nvPr>
            <p:ph idx="1"/>
          </p:nvPr>
        </p:nvSpPr>
        <p:spPr>
          <a:xfrm>
            <a:off x="838200" y="1510748"/>
            <a:ext cx="10515600" cy="4666215"/>
          </a:xfrm>
        </p:spPr>
        <p:txBody>
          <a:bodyPr>
            <a:normAutofit fontScale="62500" lnSpcReduction="20000"/>
          </a:bodyPr>
          <a:lstStyle/>
          <a:p>
            <a:pPr algn="just"/>
            <a:r>
              <a:rPr lang="en-US" dirty="0" err="1"/>
              <a:t>nums</a:t>
            </a:r>
            <a:r>
              <a:rPr lang="en-US" dirty="0"/>
              <a:t> = [10, 20, 30, 40, 50, 60, 70, 80, 90]</a:t>
            </a:r>
          </a:p>
          <a:p>
            <a:pPr algn="just"/>
            <a:r>
              <a:rPr lang="fr-FR" i="1" dirty="0"/>
              <a:t>Que faire si l'on veut prendre une sous-liste de la liste </a:t>
            </a:r>
            <a:r>
              <a:rPr lang="fr-FR" i="1" dirty="0" err="1"/>
              <a:t>nums</a:t>
            </a:r>
            <a:r>
              <a:rPr lang="fr-FR" i="1" dirty="0"/>
              <a:t> ? </a:t>
            </a:r>
          </a:p>
          <a:p>
            <a:pPr algn="just"/>
            <a:endParaRPr lang="fr-FR" i="1" dirty="0"/>
          </a:p>
          <a:p>
            <a:pPr algn="just"/>
            <a:endParaRPr lang="fr-FR" i="1" dirty="0"/>
          </a:p>
          <a:p>
            <a:pPr algn="just"/>
            <a:endParaRPr lang="fr-FR" i="1" dirty="0"/>
          </a:p>
          <a:p>
            <a:pPr algn="just"/>
            <a:r>
              <a:rPr lang="fr-FR" i="1" dirty="0"/>
              <a:t>Voici donc notre premier exemple de tranche (</a:t>
            </a:r>
            <a:r>
              <a:rPr lang="fr-FR" i="1" dirty="0" err="1"/>
              <a:t>slicing</a:t>
            </a:r>
            <a:r>
              <a:rPr lang="fr-FR" i="1" dirty="0"/>
              <a:t>) : 2:7. </a:t>
            </a:r>
          </a:p>
          <a:p>
            <a:pPr algn="just"/>
            <a:r>
              <a:rPr lang="fr-FR" i="1" dirty="0"/>
              <a:t>La syntaxe complète d'une tranche est la suivante : </a:t>
            </a:r>
          </a:p>
          <a:p>
            <a:pPr lvl="1" algn="just"/>
            <a:r>
              <a:rPr lang="fr-FR" i="1" dirty="0" err="1"/>
              <a:t>start:stop:step</a:t>
            </a:r>
            <a:r>
              <a:rPr lang="fr-FR" i="1" dirty="0"/>
              <a:t>. </a:t>
            </a:r>
          </a:p>
          <a:p>
            <a:pPr algn="just"/>
            <a:r>
              <a:rPr lang="fr-FR" i="1" dirty="0" err="1">
                <a:solidFill>
                  <a:srgbClr val="FF0000"/>
                </a:solidFill>
              </a:rPr>
              <a:t>start</a:t>
            </a:r>
            <a:r>
              <a:rPr lang="fr-FR" i="1" dirty="0"/>
              <a:t> fait référence à l'indice de l'élément qui est utilisé comme début de notre tranche.</a:t>
            </a:r>
          </a:p>
          <a:p>
            <a:pPr algn="just"/>
            <a:r>
              <a:rPr lang="fr-FR" i="1" dirty="0">
                <a:solidFill>
                  <a:srgbClr val="FF0000"/>
                </a:solidFill>
              </a:rPr>
              <a:t>stop</a:t>
            </a:r>
            <a:r>
              <a:rPr lang="fr-FR" i="1" dirty="0"/>
              <a:t> fait référence à l'indice de l'élément que nous devons arrêter juste avant pour terminer notre tranche. </a:t>
            </a:r>
          </a:p>
          <a:p>
            <a:pPr algn="just"/>
            <a:r>
              <a:rPr lang="fr-FR" i="1" dirty="0" err="1">
                <a:solidFill>
                  <a:srgbClr val="FF0000"/>
                </a:solidFill>
              </a:rPr>
              <a:t>step</a:t>
            </a:r>
            <a:r>
              <a:rPr lang="fr-FR" i="1" dirty="0"/>
              <a:t> vous permet de prendre chaque nième élément dans une plage </a:t>
            </a:r>
            <a:r>
              <a:rPr lang="fr-FR" i="1" dirty="0" err="1">
                <a:solidFill>
                  <a:srgbClr val="FF0000"/>
                </a:solidFill>
              </a:rPr>
              <a:t>start</a:t>
            </a:r>
            <a:r>
              <a:rPr lang="fr-FR" i="1" dirty="0" err="1"/>
              <a:t>:</a:t>
            </a:r>
            <a:r>
              <a:rPr lang="fr-FR" i="1" dirty="0" err="1">
                <a:solidFill>
                  <a:srgbClr val="00B050"/>
                </a:solidFill>
              </a:rPr>
              <a:t>stop</a:t>
            </a:r>
            <a:r>
              <a:rPr lang="fr-FR" i="1" dirty="0"/>
              <a:t>.</a:t>
            </a:r>
          </a:p>
          <a:p>
            <a:pPr algn="just"/>
            <a:r>
              <a:rPr lang="fr-FR" i="1" dirty="0"/>
              <a:t>Dans notre exemple, </a:t>
            </a:r>
            <a:r>
              <a:rPr lang="fr-FR" i="1" dirty="0" err="1"/>
              <a:t>start</a:t>
            </a:r>
            <a:r>
              <a:rPr lang="fr-FR" i="1" dirty="0"/>
              <a:t> est égal à 2, donc notre tranche commence à la valeur 30. stop est égal à 7, donc le dernier élément de la tranche est 70 avec l'index 6. </a:t>
            </a:r>
          </a:p>
          <a:p>
            <a:pPr algn="just"/>
            <a:r>
              <a:rPr lang="fr-FR" i="1" dirty="0"/>
              <a:t>A la fin, slice crée une nouvelle liste (nous l'avons nommée </a:t>
            </a:r>
            <a:r>
              <a:rPr lang="fr-FR" i="1" dirty="0" err="1"/>
              <a:t>some_nums</a:t>
            </a:r>
            <a:r>
              <a:rPr lang="fr-FR" i="1" dirty="0"/>
              <a:t>) avec les éléments sélectionnés.</a:t>
            </a:r>
            <a:endParaRPr lang="en-US" i="1" dirty="0"/>
          </a:p>
        </p:txBody>
      </p:sp>
      <p:pic>
        <p:nvPicPr>
          <p:cNvPr id="4" name="Picture 3"/>
          <p:cNvPicPr>
            <a:picLocks noChangeAspect="1"/>
          </p:cNvPicPr>
          <p:nvPr/>
        </p:nvPicPr>
        <p:blipFill>
          <a:blip r:embed="rId2"/>
          <a:stretch>
            <a:fillRect/>
          </a:stretch>
        </p:blipFill>
        <p:spPr>
          <a:xfrm>
            <a:off x="3253693" y="2157729"/>
            <a:ext cx="5048509" cy="883645"/>
          </a:xfrm>
          <a:prstGeom prst="rect">
            <a:avLst/>
          </a:prstGeom>
        </p:spPr>
      </p:pic>
    </p:spTree>
    <p:extLst>
      <p:ext uri="{BB962C8B-B14F-4D97-AF65-F5344CB8AC3E}">
        <p14:creationId xmlns:p14="http://schemas.microsoft.com/office/powerpoint/2010/main" val="564840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basic de Slicing (Cont.)</a:t>
            </a:r>
          </a:p>
        </p:txBody>
      </p:sp>
      <p:pic>
        <p:nvPicPr>
          <p:cNvPr id="5" name="Content Placeholder 4"/>
          <p:cNvPicPr>
            <a:picLocks noGrp="1" noChangeAspect="1"/>
          </p:cNvPicPr>
          <p:nvPr>
            <p:ph idx="1"/>
          </p:nvPr>
        </p:nvPicPr>
        <p:blipFill>
          <a:blip r:embed="rId2"/>
          <a:stretch>
            <a:fillRect/>
          </a:stretch>
        </p:blipFill>
        <p:spPr>
          <a:xfrm>
            <a:off x="1659835" y="1690689"/>
            <a:ext cx="8262114" cy="2470346"/>
          </a:xfrm>
          <a:prstGeom prst="rect">
            <a:avLst/>
          </a:prstGeom>
        </p:spPr>
      </p:pic>
      <p:sp>
        <p:nvSpPr>
          <p:cNvPr id="6" name="TextBox 5"/>
          <p:cNvSpPr txBox="1"/>
          <p:nvPr/>
        </p:nvSpPr>
        <p:spPr>
          <a:xfrm>
            <a:off x="218011" y="4303643"/>
            <a:ext cx="11784573" cy="1246495"/>
          </a:xfrm>
          <a:prstGeom prst="rect">
            <a:avLst/>
          </a:prstGeom>
          <a:noFill/>
        </p:spPr>
        <p:txBody>
          <a:bodyPr wrap="none" rtlCol="0">
            <a:spAutoFit/>
          </a:bodyPr>
          <a:lstStyle/>
          <a:p>
            <a:r>
              <a:rPr lang="fr-FR" sz="2500" dirty="0"/>
              <a:t>Nous n'avons pas utilisé de pas (</a:t>
            </a:r>
            <a:r>
              <a:rPr lang="fr-FR" sz="2500" dirty="0" err="1"/>
              <a:t>step</a:t>
            </a:r>
            <a:r>
              <a:rPr lang="fr-FR" sz="2500" dirty="0"/>
              <a:t>) dans notre tranche, donc nous n'avons sauté aucun</a:t>
            </a:r>
          </a:p>
          <a:p>
            <a:r>
              <a:rPr lang="fr-FR" sz="2500" dirty="0"/>
              <a:t>élément et obtenu toutes les valeurs dans l'intervalle</a:t>
            </a:r>
          </a:p>
          <a:p>
            <a:r>
              <a:rPr lang="fr-FR" sz="2500" dirty="0"/>
              <a:t>Dans le slide </a:t>
            </a:r>
            <a:r>
              <a:rPr lang="fr-FR" sz="2500"/>
              <a:t>qui vient, </a:t>
            </a:r>
            <a:r>
              <a:rPr lang="fr-FR" sz="2500" dirty="0"/>
              <a:t>nous allons illustrer un exemple avec les </a:t>
            </a:r>
            <a:r>
              <a:rPr lang="fr-FR" sz="2500" dirty="0" err="1"/>
              <a:t>steps</a:t>
            </a:r>
            <a:endParaRPr lang="en-US" sz="2500" dirty="0"/>
          </a:p>
        </p:txBody>
      </p:sp>
    </p:spTree>
    <p:extLst>
      <p:ext uri="{BB962C8B-B14F-4D97-AF65-F5344CB8AC3E}">
        <p14:creationId xmlns:p14="http://schemas.microsoft.com/office/powerpoint/2010/main" val="378158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basic de Slicing avec le step</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43577" y="1489753"/>
            <a:ext cx="10293879" cy="5106256"/>
          </a:xfrm>
          <a:prstGeom prst="rect">
            <a:avLst/>
          </a:prstGeom>
        </p:spPr>
      </p:pic>
    </p:spTree>
    <p:extLst>
      <p:ext uri="{BB962C8B-B14F-4D97-AF65-F5344CB8AC3E}">
        <p14:creationId xmlns:p14="http://schemas.microsoft.com/office/powerpoint/2010/main" val="1491839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928" y="169916"/>
            <a:ext cx="10515600" cy="1325563"/>
          </a:xfrm>
        </p:spPr>
        <p:txBody>
          <a:bodyPr/>
          <a:lstStyle/>
          <a:p>
            <a:r>
              <a:rPr lang="fr-FR" dirty="0"/>
              <a:t>Prendre chaque</a:t>
            </a:r>
            <a:r>
              <a:rPr lang="fr-FR" dirty="0">
                <a:solidFill>
                  <a:srgbClr val="FF0000"/>
                </a:solidFill>
              </a:rPr>
              <a:t> nième </a:t>
            </a:r>
            <a:r>
              <a:rPr lang="fr-FR" dirty="0"/>
              <a:t>élément d'une liste</a:t>
            </a:r>
            <a:endParaRPr lang="en-US" dirty="0"/>
          </a:p>
        </p:txBody>
      </p:sp>
      <p:sp>
        <p:nvSpPr>
          <p:cNvPr id="3" name="Content Placeholder 2"/>
          <p:cNvSpPr>
            <a:spLocks noGrp="1"/>
          </p:cNvSpPr>
          <p:nvPr>
            <p:ph idx="1"/>
          </p:nvPr>
        </p:nvSpPr>
        <p:spPr>
          <a:xfrm>
            <a:off x="314218" y="1373562"/>
            <a:ext cx="10515600" cy="3907355"/>
          </a:xfrm>
        </p:spPr>
        <p:txBody>
          <a:bodyPr>
            <a:normAutofit fontScale="92500" lnSpcReduction="10000"/>
          </a:bodyPr>
          <a:lstStyle/>
          <a:p>
            <a:pPr algn="just"/>
            <a:r>
              <a:rPr lang="fr-FR" dirty="0"/>
              <a:t>Que faire </a:t>
            </a:r>
            <a:r>
              <a:rPr lang="fr-FR" b="1" i="1" dirty="0"/>
              <a:t>si l'on veut avoir seulement tous les deuxièmes éléments </a:t>
            </a:r>
            <a:r>
              <a:rPr lang="fr-FR" dirty="0"/>
              <a:t>de </a:t>
            </a:r>
            <a:r>
              <a:rPr lang="fr-FR" dirty="0" err="1">
                <a:solidFill>
                  <a:srgbClr val="FF0000"/>
                </a:solidFill>
              </a:rPr>
              <a:t>nums</a:t>
            </a:r>
            <a:r>
              <a:rPr lang="fr-FR" dirty="0">
                <a:solidFill>
                  <a:srgbClr val="FF0000"/>
                </a:solidFill>
              </a:rPr>
              <a:t> </a:t>
            </a:r>
            <a:r>
              <a:rPr lang="fr-FR" dirty="0"/>
              <a:t>? C'est là que le paramètre </a:t>
            </a:r>
            <a:r>
              <a:rPr lang="fr-FR" b="1" dirty="0" err="1"/>
              <a:t>step</a:t>
            </a:r>
            <a:r>
              <a:rPr lang="fr-FR" dirty="0"/>
              <a:t> entre totalement en jeu :</a:t>
            </a:r>
          </a:p>
          <a:p>
            <a:endParaRPr lang="fr-FR" dirty="0"/>
          </a:p>
          <a:p>
            <a:endParaRPr lang="fr-FR" dirty="0"/>
          </a:p>
          <a:p>
            <a:endParaRPr lang="fr-FR" dirty="0"/>
          </a:p>
          <a:p>
            <a:endParaRPr lang="fr-FR" dirty="0"/>
          </a:p>
          <a:p>
            <a:endParaRPr lang="fr-FR" dirty="0"/>
          </a:p>
          <a:p>
            <a:pPr algn="just"/>
            <a:r>
              <a:rPr lang="fr-FR" dirty="0"/>
              <a:t>Et si nous ne voulons pas inclure certains éléments à la fin, nous pouvons également ajouter le paramètre stop :</a:t>
            </a:r>
            <a:endParaRPr lang="en-US" dirty="0"/>
          </a:p>
        </p:txBody>
      </p:sp>
      <p:pic>
        <p:nvPicPr>
          <p:cNvPr id="5" name="Picture 4"/>
          <p:cNvPicPr>
            <a:picLocks noChangeAspect="1"/>
          </p:cNvPicPr>
          <p:nvPr/>
        </p:nvPicPr>
        <p:blipFill>
          <a:blip r:embed="rId2"/>
          <a:stretch>
            <a:fillRect/>
          </a:stretch>
        </p:blipFill>
        <p:spPr>
          <a:xfrm>
            <a:off x="685713" y="2406597"/>
            <a:ext cx="10020815" cy="1744163"/>
          </a:xfrm>
          <a:prstGeom prst="rect">
            <a:avLst/>
          </a:prstGeom>
        </p:spPr>
      </p:pic>
      <p:pic>
        <p:nvPicPr>
          <p:cNvPr id="6" name="Picture 5"/>
          <p:cNvPicPr>
            <a:picLocks noChangeAspect="1"/>
          </p:cNvPicPr>
          <p:nvPr/>
        </p:nvPicPr>
        <p:blipFill>
          <a:blip r:embed="rId3"/>
          <a:stretch>
            <a:fillRect/>
          </a:stretch>
        </p:blipFill>
        <p:spPr>
          <a:xfrm>
            <a:off x="887841" y="5280917"/>
            <a:ext cx="10065267" cy="920797"/>
          </a:xfrm>
          <a:prstGeom prst="rect">
            <a:avLst/>
          </a:prstGeom>
        </p:spPr>
      </p:pic>
    </p:spTree>
    <p:extLst>
      <p:ext uri="{BB962C8B-B14F-4D97-AF65-F5344CB8AC3E}">
        <p14:creationId xmlns:p14="http://schemas.microsoft.com/office/powerpoint/2010/main" val="543062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03" y="0"/>
            <a:ext cx="10912011" cy="1325563"/>
          </a:xfrm>
        </p:spPr>
        <p:txBody>
          <a:bodyPr>
            <a:normAutofit/>
          </a:bodyPr>
          <a:lstStyle/>
          <a:p>
            <a:r>
              <a:rPr lang="fr-FR" sz="4000" dirty="0"/>
              <a:t>Utilisation de l'étape négative et de la liste inversée</a:t>
            </a:r>
            <a:endParaRPr lang="en-US" sz="4000" dirty="0"/>
          </a:p>
        </p:txBody>
      </p:sp>
      <p:sp>
        <p:nvSpPr>
          <p:cNvPr id="3" name="Content Placeholder 2"/>
          <p:cNvSpPr>
            <a:spLocks noGrp="1"/>
          </p:cNvSpPr>
          <p:nvPr>
            <p:ph idx="1"/>
          </p:nvPr>
        </p:nvSpPr>
        <p:spPr>
          <a:xfrm>
            <a:off x="386137" y="1157805"/>
            <a:ext cx="10515600" cy="3968999"/>
          </a:xfrm>
        </p:spPr>
        <p:txBody>
          <a:bodyPr>
            <a:normAutofit fontScale="92500" lnSpcReduction="20000"/>
          </a:bodyPr>
          <a:lstStyle/>
          <a:p>
            <a:r>
              <a:rPr lang="fr-FR" dirty="0"/>
              <a:t>Nous pouvons utiliser un pas négatif pour obtenir une liste inversée:</a:t>
            </a:r>
          </a:p>
          <a:p>
            <a:endParaRPr lang="fr-FR" dirty="0"/>
          </a:p>
          <a:p>
            <a:endParaRPr lang="fr-FR" dirty="0"/>
          </a:p>
          <a:p>
            <a:pPr algn="just"/>
            <a:r>
              <a:rPr lang="fr-FR" sz="2700" dirty="0"/>
              <a:t>Le </a:t>
            </a:r>
            <a:r>
              <a:rPr lang="fr-FR" sz="2700" dirty="0">
                <a:solidFill>
                  <a:srgbClr val="FF0000"/>
                </a:solidFill>
              </a:rPr>
              <a:t>pas négatif change d'une certaine manière</a:t>
            </a:r>
            <a:r>
              <a:rPr lang="fr-FR" sz="2700" dirty="0"/>
              <a:t>, le </a:t>
            </a:r>
            <a:r>
              <a:rPr lang="fr-FR" sz="2700" b="1" dirty="0"/>
              <a:t>fonctionnement de la notation de la tranche</a:t>
            </a:r>
            <a:r>
              <a:rPr lang="fr-FR" sz="2700" dirty="0"/>
              <a:t>. </a:t>
            </a:r>
          </a:p>
          <a:p>
            <a:pPr lvl="1" algn="just"/>
            <a:r>
              <a:rPr lang="fr-FR" sz="2300" dirty="0"/>
              <a:t>Il fait que la tranche est construite à partir de la queue de la liste. </a:t>
            </a:r>
          </a:p>
          <a:p>
            <a:pPr lvl="1" algn="just"/>
            <a:r>
              <a:rPr lang="fr-FR" sz="2300" dirty="0"/>
              <a:t>Donc, elle va du </a:t>
            </a:r>
            <a:r>
              <a:rPr lang="fr-FR" sz="2300" i="1" dirty="0"/>
              <a:t>dernier élément </a:t>
            </a:r>
            <a:r>
              <a:rPr lang="fr-FR" sz="2300" dirty="0"/>
              <a:t>au </a:t>
            </a:r>
            <a:r>
              <a:rPr lang="fr-FR" sz="2300" i="1" dirty="0"/>
              <a:t>premier élément</a:t>
            </a:r>
            <a:r>
              <a:rPr lang="fr-FR" sz="2300" dirty="0"/>
              <a:t>. </a:t>
            </a:r>
          </a:p>
          <a:p>
            <a:pPr lvl="1" algn="just"/>
            <a:r>
              <a:rPr lang="fr-FR" sz="2300" dirty="0"/>
              <a:t>C'est pourquoi nous obtenons une liste inversée avec un pas négatif.</a:t>
            </a:r>
          </a:p>
          <a:p>
            <a:pPr algn="just"/>
            <a:r>
              <a:rPr lang="fr-FR" sz="2700" dirty="0"/>
              <a:t>En raison de cette particularité, le </a:t>
            </a:r>
            <a:r>
              <a:rPr lang="fr-FR" sz="2700" b="1" dirty="0"/>
              <a:t>début</a:t>
            </a:r>
            <a:r>
              <a:rPr lang="fr-FR" sz="2700" dirty="0"/>
              <a:t> et la </a:t>
            </a:r>
            <a:r>
              <a:rPr lang="fr-FR" sz="2700" b="1" dirty="0"/>
              <a:t>fin</a:t>
            </a:r>
            <a:r>
              <a:rPr lang="fr-FR" sz="2700" dirty="0"/>
              <a:t> doivent également être indiqués de droite à gauche. Par exemple, si vous voulez avoir une liste inversée qui commence à 80 :</a:t>
            </a:r>
            <a:endParaRPr lang="en-US" sz="2700" dirty="0"/>
          </a:p>
        </p:txBody>
      </p:sp>
      <p:pic>
        <p:nvPicPr>
          <p:cNvPr id="4" name="Picture 3"/>
          <p:cNvPicPr>
            <a:picLocks noChangeAspect="1"/>
          </p:cNvPicPr>
          <p:nvPr/>
        </p:nvPicPr>
        <p:blipFill>
          <a:blip r:embed="rId2"/>
          <a:stretch>
            <a:fillRect/>
          </a:stretch>
        </p:blipFill>
        <p:spPr>
          <a:xfrm>
            <a:off x="832207" y="1695928"/>
            <a:ext cx="6133547" cy="787440"/>
          </a:xfrm>
          <a:prstGeom prst="rect">
            <a:avLst/>
          </a:prstGeom>
        </p:spPr>
      </p:pic>
      <p:pic>
        <p:nvPicPr>
          <p:cNvPr id="5" name="Picture 4"/>
          <p:cNvPicPr>
            <a:picLocks noChangeAspect="1"/>
          </p:cNvPicPr>
          <p:nvPr/>
        </p:nvPicPr>
        <p:blipFill>
          <a:blip r:embed="rId3"/>
          <a:stretch>
            <a:fillRect/>
          </a:stretch>
        </p:blipFill>
        <p:spPr>
          <a:xfrm>
            <a:off x="1396010" y="5126804"/>
            <a:ext cx="9379432" cy="1566809"/>
          </a:xfrm>
          <a:prstGeom prst="rect">
            <a:avLst/>
          </a:prstGeom>
        </p:spPr>
      </p:pic>
    </p:spTree>
    <p:extLst>
      <p:ext uri="{BB962C8B-B14F-4D97-AF65-F5344CB8AC3E}">
        <p14:creationId xmlns:p14="http://schemas.microsoft.com/office/powerpoint/2010/main" val="190233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403" y="0"/>
            <a:ext cx="10912011" cy="1325563"/>
          </a:xfrm>
        </p:spPr>
        <p:txBody>
          <a:bodyPr>
            <a:normAutofit/>
          </a:bodyPr>
          <a:lstStyle/>
          <a:p>
            <a:r>
              <a:rPr lang="fr-FR" sz="4000" dirty="0"/>
              <a:t>Utilisation de l'étape négative et de la liste inversée</a:t>
            </a:r>
            <a:endParaRPr lang="en-US" sz="4000" dirty="0"/>
          </a:p>
        </p:txBody>
      </p:sp>
      <p:sp>
        <p:nvSpPr>
          <p:cNvPr id="3" name="Content Placeholder 2"/>
          <p:cNvSpPr>
            <a:spLocks noGrp="1"/>
          </p:cNvSpPr>
          <p:nvPr>
            <p:ph idx="1"/>
          </p:nvPr>
        </p:nvSpPr>
        <p:spPr>
          <a:xfrm>
            <a:off x="386137" y="1157805"/>
            <a:ext cx="10515600" cy="3968999"/>
          </a:xfrm>
        </p:spPr>
        <p:txBody>
          <a:bodyPr>
            <a:normAutofit/>
          </a:bodyPr>
          <a:lstStyle/>
          <a:p>
            <a:r>
              <a:rPr lang="fr-FR" dirty="0"/>
              <a:t>Nous pouvons utiliser la valeur stop pour arrêter la prise avant un certain élément. Par exemple, n'incluons pas les valeurs 20 et 10 :</a:t>
            </a:r>
          </a:p>
          <a:p>
            <a:endParaRPr lang="fr-FR" dirty="0"/>
          </a:p>
          <a:p>
            <a:endParaRPr lang="fr-FR" dirty="0"/>
          </a:p>
          <a:p>
            <a:endParaRPr lang="fr-FR" dirty="0"/>
          </a:p>
        </p:txBody>
      </p:sp>
      <p:pic>
        <p:nvPicPr>
          <p:cNvPr id="6" name="Picture 5"/>
          <p:cNvPicPr>
            <a:picLocks noChangeAspect="1"/>
          </p:cNvPicPr>
          <p:nvPr/>
        </p:nvPicPr>
        <p:blipFill>
          <a:blip r:embed="rId2"/>
          <a:stretch>
            <a:fillRect/>
          </a:stretch>
        </p:blipFill>
        <p:spPr>
          <a:xfrm>
            <a:off x="1157043" y="2749909"/>
            <a:ext cx="8788852" cy="1287835"/>
          </a:xfrm>
          <a:prstGeom prst="rect">
            <a:avLst/>
          </a:prstGeom>
        </p:spPr>
      </p:pic>
    </p:spTree>
    <p:extLst>
      <p:ext uri="{BB962C8B-B14F-4D97-AF65-F5344CB8AC3E}">
        <p14:creationId xmlns:p14="http://schemas.microsoft.com/office/powerpoint/2010/main" val="35083769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79" y="1"/>
            <a:ext cx="10515600" cy="1284270"/>
          </a:xfrm>
        </p:spPr>
        <p:txBody>
          <a:bodyPr/>
          <a:lstStyle/>
          <a:p>
            <a:r>
              <a:rPr lang="en-US" dirty="0"/>
              <a:t>Couper (Slice) et copier</a:t>
            </a:r>
          </a:p>
        </p:txBody>
      </p:sp>
      <p:sp>
        <p:nvSpPr>
          <p:cNvPr id="3" name="Content Placeholder 2"/>
          <p:cNvSpPr>
            <a:spLocks noGrp="1"/>
          </p:cNvSpPr>
          <p:nvPr>
            <p:ph idx="1"/>
          </p:nvPr>
        </p:nvSpPr>
        <p:spPr>
          <a:xfrm>
            <a:off x="468329" y="1137257"/>
            <a:ext cx="10515600" cy="4351338"/>
          </a:xfrm>
        </p:spPr>
        <p:txBody>
          <a:bodyPr>
            <a:normAutofit fontScale="92500" lnSpcReduction="20000"/>
          </a:bodyPr>
          <a:lstStyle/>
          <a:p>
            <a:pPr algn="just"/>
            <a:r>
              <a:rPr lang="fr-FR" dirty="0"/>
              <a:t>Une chose importante à noter - est que la tranche de liste crée une copie superficielle de la liste initiale. Cela signifie que nous pouvons modifier la nouvelle liste en toute sécurité et que cela n'affectera pas la liste initiale :</a:t>
            </a:r>
          </a:p>
          <a:p>
            <a:pPr algn="just"/>
            <a:endParaRPr lang="fr-FR" dirty="0"/>
          </a:p>
          <a:p>
            <a:pPr algn="just"/>
            <a:endParaRPr lang="fr-FR" dirty="0"/>
          </a:p>
          <a:p>
            <a:pPr algn="just"/>
            <a:endParaRPr lang="fr-FR" dirty="0"/>
          </a:p>
          <a:p>
            <a:pPr algn="just"/>
            <a:endParaRPr lang="fr-FR" dirty="0"/>
          </a:p>
          <a:p>
            <a:pPr algn="just"/>
            <a:r>
              <a:rPr lang="fr-FR" dirty="0"/>
              <a:t>Bien que nous ayons muté l'élément sous l'indice 2, cela n'affecte pas la liste </a:t>
            </a:r>
            <a:r>
              <a:rPr lang="fr-FR" dirty="0" err="1"/>
              <a:t>nums</a:t>
            </a:r>
            <a:r>
              <a:rPr lang="fr-FR" dirty="0"/>
              <a:t>, car la liste </a:t>
            </a:r>
            <a:r>
              <a:rPr lang="fr-FR" dirty="0" err="1"/>
              <a:t>premier_cinq_elements</a:t>
            </a:r>
            <a:r>
              <a:rPr lang="fr-FR" dirty="0"/>
              <a:t> est une copie partielle de la liste </a:t>
            </a:r>
            <a:r>
              <a:rPr lang="fr-FR" dirty="0" err="1"/>
              <a:t>nums</a:t>
            </a:r>
            <a:r>
              <a:rPr lang="fr-FR" dirty="0"/>
              <a:t>.</a:t>
            </a:r>
          </a:p>
          <a:p>
            <a:pPr algn="just"/>
            <a:r>
              <a:rPr lang="fr-FR" dirty="0"/>
              <a:t>Il existe la forme la plus courte de la notation des tranches - juste des deux points </a:t>
            </a:r>
            <a:r>
              <a:rPr lang="fr-FR" dirty="0" err="1"/>
              <a:t>nums</a:t>
            </a:r>
            <a:r>
              <a:rPr lang="fr-FR" dirty="0"/>
              <a:t>[ :]</a:t>
            </a:r>
            <a:endParaRPr lang="en-US" dirty="0"/>
          </a:p>
        </p:txBody>
      </p:sp>
      <p:pic>
        <p:nvPicPr>
          <p:cNvPr id="4" name="Picture 3"/>
          <p:cNvPicPr>
            <a:picLocks noChangeAspect="1"/>
          </p:cNvPicPr>
          <p:nvPr/>
        </p:nvPicPr>
        <p:blipFill>
          <a:blip r:embed="rId2"/>
          <a:stretch>
            <a:fillRect/>
          </a:stretch>
        </p:blipFill>
        <p:spPr>
          <a:xfrm>
            <a:off x="810706" y="2124289"/>
            <a:ext cx="10173223" cy="1397072"/>
          </a:xfrm>
          <a:prstGeom prst="rect">
            <a:avLst/>
          </a:prstGeom>
        </p:spPr>
      </p:pic>
      <p:pic>
        <p:nvPicPr>
          <p:cNvPr id="5" name="Picture 4"/>
          <p:cNvPicPr>
            <a:picLocks noChangeAspect="1"/>
          </p:cNvPicPr>
          <p:nvPr/>
        </p:nvPicPr>
        <p:blipFill>
          <a:blip r:embed="rId3"/>
          <a:stretch>
            <a:fillRect/>
          </a:stretch>
        </p:blipFill>
        <p:spPr>
          <a:xfrm>
            <a:off x="1214691" y="5316234"/>
            <a:ext cx="10255777" cy="1397072"/>
          </a:xfrm>
          <a:prstGeom prst="rect">
            <a:avLst/>
          </a:prstGeom>
        </p:spPr>
      </p:pic>
    </p:spTree>
    <p:extLst>
      <p:ext uri="{BB962C8B-B14F-4D97-AF65-F5344CB8AC3E}">
        <p14:creationId xmlns:p14="http://schemas.microsoft.com/office/powerpoint/2010/main" val="1828386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93805"/>
          </a:xfrm>
        </p:spPr>
        <p:txBody>
          <a:bodyPr>
            <a:normAutofit fontScale="90000"/>
          </a:bodyPr>
          <a:lstStyle/>
          <a:p>
            <a:r>
              <a:rPr lang="en-US" dirty="0" err="1"/>
              <a:t>Création</a:t>
            </a:r>
            <a:r>
              <a:rPr lang="en-US" dirty="0"/>
              <a:t> d’un objet tranche (slice)</a:t>
            </a:r>
            <a:br>
              <a:rPr lang="en-US" dirty="0"/>
            </a:br>
            <a:endParaRPr lang="en-US" dirty="0"/>
          </a:p>
        </p:txBody>
      </p:sp>
      <p:sp>
        <p:nvSpPr>
          <p:cNvPr id="3" name="Content Placeholder 2"/>
          <p:cNvSpPr>
            <a:spLocks noGrp="1"/>
          </p:cNvSpPr>
          <p:nvPr>
            <p:ph idx="1"/>
          </p:nvPr>
        </p:nvSpPr>
        <p:spPr>
          <a:xfrm>
            <a:off x="546355" y="993418"/>
            <a:ext cx="10515600" cy="4351338"/>
          </a:xfrm>
        </p:spPr>
        <p:txBody>
          <a:bodyPr>
            <a:normAutofit/>
          </a:bodyPr>
          <a:lstStyle/>
          <a:p>
            <a:pPr algn="just"/>
            <a:r>
              <a:rPr lang="fr-FR" sz="2500" dirty="0"/>
              <a:t>Il peut arriver que nous voulons utiliser la même tranche à plusieurs reprises. </a:t>
            </a:r>
          </a:p>
          <a:p>
            <a:pPr algn="just"/>
            <a:r>
              <a:rPr lang="fr-FR" sz="2500" dirty="0"/>
              <a:t>Sur ce, on crée un objet tranche au lieu d'utiliser uniquement la forme syntaxique de slice, o utilise la fonction </a:t>
            </a:r>
            <a:r>
              <a:rPr lang="fr-FR" sz="2500" dirty="0">
                <a:solidFill>
                  <a:srgbClr val="FF0000"/>
                </a:solidFill>
              </a:rPr>
              <a:t>slice()</a:t>
            </a:r>
            <a:r>
              <a:rPr lang="fr-FR" sz="2500" dirty="0"/>
              <a:t>:</a:t>
            </a:r>
          </a:p>
          <a:p>
            <a:pPr algn="just"/>
            <a:endParaRPr lang="fr-FR" dirty="0"/>
          </a:p>
          <a:p>
            <a:pPr algn="just"/>
            <a:endParaRPr lang="fr-FR" dirty="0"/>
          </a:p>
          <a:p>
            <a:pPr algn="just"/>
            <a:endParaRPr lang="fr-FR" sz="2500" dirty="0"/>
          </a:p>
          <a:p>
            <a:pPr algn="just"/>
            <a:endParaRPr lang="fr-FR" sz="2500" dirty="0"/>
          </a:p>
          <a:p>
            <a:pPr algn="just"/>
            <a:r>
              <a:rPr lang="fr-FR" sz="2500" dirty="0"/>
              <a:t>La fonction slice() accepte les arguments dans le même ordre que dans la notation slice, et si vous devez sauter un élément, utilisez simplement None :</a:t>
            </a:r>
            <a:endParaRPr lang="en-US" sz="2500" dirty="0"/>
          </a:p>
        </p:txBody>
      </p:sp>
      <p:pic>
        <p:nvPicPr>
          <p:cNvPr id="5" name="Picture 4"/>
          <p:cNvPicPr>
            <a:picLocks noChangeAspect="1"/>
          </p:cNvPicPr>
          <p:nvPr/>
        </p:nvPicPr>
        <p:blipFill>
          <a:blip r:embed="rId2"/>
          <a:stretch>
            <a:fillRect/>
          </a:stretch>
        </p:blipFill>
        <p:spPr>
          <a:xfrm>
            <a:off x="735459" y="2384821"/>
            <a:ext cx="9931910" cy="1568531"/>
          </a:xfrm>
          <a:prstGeom prst="rect">
            <a:avLst/>
          </a:prstGeom>
        </p:spPr>
      </p:pic>
      <p:pic>
        <p:nvPicPr>
          <p:cNvPr id="6" name="Picture 5"/>
          <p:cNvPicPr>
            <a:picLocks noChangeAspect="1"/>
          </p:cNvPicPr>
          <p:nvPr/>
        </p:nvPicPr>
        <p:blipFill>
          <a:blip r:embed="rId3"/>
          <a:stretch>
            <a:fillRect/>
          </a:stretch>
        </p:blipFill>
        <p:spPr>
          <a:xfrm>
            <a:off x="1743212" y="5170472"/>
            <a:ext cx="8541189" cy="1263715"/>
          </a:xfrm>
          <a:prstGeom prst="rect">
            <a:avLst/>
          </a:prstGeom>
        </p:spPr>
      </p:pic>
    </p:spTree>
    <p:extLst>
      <p:ext uri="{BB962C8B-B14F-4D97-AF65-F5344CB8AC3E}">
        <p14:creationId xmlns:p14="http://schemas.microsoft.com/office/powerpoint/2010/main" val="3514435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087" y="245304"/>
            <a:ext cx="10515600" cy="4351338"/>
          </a:xfrm>
        </p:spPr>
        <p:txBody>
          <a:bodyPr/>
          <a:lstStyle/>
          <a:p>
            <a:r>
              <a:rPr lang="fr-FR" dirty="0"/>
              <a:t>Ce qui amènera cette interface :</a:t>
            </a:r>
            <a:endParaRPr lang="en-US" dirty="0"/>
          </a:p>
        </p:txBody>
      </p:sp>
      <p:pic>
        <p:nvPicPr>
          <p:cNvPr id="4" name="Picture 3"/>
          <p:cNvPicPr>
            <a:picLocks noChangeAspect="1"/>
          </p:cNvPicPr>
          <p:nvPr/>
        </p:nvPicPr>
        <p:blipFill>
          <a:blip r:embed="rId2"/>
          <a:stretch>
            <a:fillRect/>
          </a:stretch>
        </p:blipFill>
        <p:spPr>
          <a:xfrm>
            <a:off x="834887" y="844826"/>
            <a:ext cx="9720470" cy="5059017"/>
          </a:xfrm>
          <a:prstGeom prst="rect">
            <a:avLst/>
          </a:prstGeom>
        </p:spPr>
      </p:pic>
    </p:spTree>
    <p:extLst>
      <p:ext uri="{BB962C8B-B14F-4D97-AF65-F5344CB8AC3E}">
        <p14:creationId xmlns:p14="http://schemas.microsoft.com/office/powerpoint/2010/main" val="322544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Affectation des tranches</a:t>
            </a:r>
          </a:p>
        </p:txBody>
      </p:sp>
      <p:sp>
        <p:nvSpPr>
          <p:cNvPr id="3" name="Content Placeholder 2"/>
          <p:cNvSpPr>
            <a:spLocks noGrp="1"/>
          </p:cNvSpPr>
          <p:nvPr>
            <p:ph idx="1"/>
          </p:nvPr>
        </p:nvSpPr>
        <p:spPr>
          <a:xfrm>
            <a:off x="684087" y="1332465"/>
            <a:ext cx="10515600" cy="4351338"/>
          </a:xfrm>
        </p:spPr>
        <p:txBody>
          <a:bodyPr>
            <a:normAutofit/>
          </a:bodyPr>
          <a:lstStyle/>
          <a:p>
            <a:pPr algn="just"/>
            <a:r>
              <a:rPr lang="fr-FR" sz="2000" dirty="0"/>
              <a:t>Python supporte l'opération d'assignation de tranche, qui nous permet de faire un tas d'opérations soignées sur une liste existante. Contrairement aux opérations de tranche précédentes, celles-ci modifient l'objet original sur place. </a:t>
            </a:r>
          </a:p>
          <a:p>
            <a:pPr algn="just"/>
            <a:r>
              <a:rPr lang="fr-FR" sz="2000" dirty="0"/>
              <a:t>C'est pourquoi elles ne sont pas applicables aux types séquentiels immuables.</a:t>
            </a:r>
          </a:p>
          <a:p>
            <a:pPr marL="0" indent="0" algn="just">
              <a:buNone/>
            </a:pPr>
            <a:r>
              <a:rPr lang="fr-FR" sz="2000" b="1" u="sng" dirty="0"/>
              <a:t>Remplacer une partie d'une liste: </a:t>
            </a:r>
            <a:r>
              <a:rPr lang="fr-FR" sz="2000" dirty="0"/>
              <a:t>L'affectation de tranches vous permet de mettre à jour une partie d'une liste avec de nouvelles valeurs :</a:t>
            </a:r>
          </a:p>
          <a:p>
            <a:pPr marL="0" indent="0" algn="just">
              <a:buNone/>
            </a:pPr>
            <a:endParaRPr lang="fr-FR" sz="2000" dirty="0"/>
          </a:p>
          <a:p>
            <a:pPr marL="0" indent="0" algn="just">
              <a:buNone/>
            </a:pPr>
            <a:endParaRPr lang="fr-FR" sz="2000" dirty="0"/>
          </a:p>
          <a:p>
            <a:pPr marL="0" indent="0" algn="just">
              <a:buNone/>
            </a:pPr>
            <a:endParaRPr lang="fr-FR" sz="2000" dirty="0"/>
          </a:p>
          <a:p>
            <a:pPr marL="0" indent="0" algn="just">
              <a:buNone/>
            </a:pPr>
            <a:r>
              <a:rPr lang="fr-FR" sz="2000" b="1" u="sng" dirty="0"/>
              <a:t>Remplacer et redimensionner une partie de la liste: </a:t>
            </a:r>
            <a:r>
              <a:rPr lang="fr-FR" sz="2000" dirty="0"/>
              <a:t>Nous pouvons remplacer une partie d'une liste par un plus gros morceau à la place :</a:t>
            </a:r>
          </a:p>
          <a:p>
            <a:pPr marL="0" indent="0" algn="just">
              <a:buNone/>
            </a:pPr>
            <a:endParaRPr lang="en-US" sz="2000" dirty="0"/>
          </a:p>
        </p:txBody>
      </p:sp>
      <p:pic>
        <p:nvPicPr>
          <p:cNvPr id="4" name="Picture 3"/>
          <p:cNvPicPr>
            <a:picLocks noChangeAspect="1"/>
          </p:cNvPicPr>
          <p:nvPr/>
        </p:nvPicPr>
        <p:blipFill>
          <a:blip r:embed="rId2"/>
          <a:stretch>
            <a:fillRect/>
          </a:stretch>
        </p:blipFill>
        <p:spPr>
          <a:xfrm>
            <a:off x="684087" y="3374570"/>
            <a:ext cx="9823955" cy="1125511"/>
          </a:xfrm>
          <a:prstGeom prst="rect">
            <a:avLst/>
          </a:prstGeom>
        </p:spPr>
      </p:pic>
      <p:pic>
        <p:nvPicPr>
          <p:cNvPr id="6" name="Picture 5"/>
          <p:cNvPicPr>
            <a:picLocks noChangeAspect="1"/>
          </p:cNvPicPr>
          <p:nvPr/>
        </p:nvPicPr>
        <p:blipFill>
          <a:blip r:embed="rId3"/>
          <a:stretch>
            <a:fillRect/>
          </a:stretch>
        </p:blipFill>
        <p:spPr>
          <a:xfrm>
            <a:off x="994983" y="5400779"/>
            <a:ext cx="9893808" cy="1104957"/>
          </a:xfrm>
          <a:prstGeom prst="rect">
            <a:avLst/>
          </a:prstGeom>
        </p:spPr>
      </p:pic>
    </p:spTree>
    <p:extLst>
      <p:ext uri="{BB962C8B-B14F-4D97-AF65-F5344CB8AC3E}">
        <p14:creationId xmlns:p14="http://schemas.microsoft.com/office/powerpoint/2010/main" val="945823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09" y="-215667"/>
            <a:ext cx="10515600" cy="1325563"/>
          </a:xfrm>
        </p:spPr>
        <p:txBody>
          <a:bodyPr/>
          <a:lstStyle/>
          <a:p>
            <a:r>
              <a:rPr lang="en-US" dirty="0"/>
              <a:t>Affectation des tranches (Cont.)</a:t>
            </a:r>
          </a:p>
        </p:txBody>
      </p:sp>
      <p:sp>
        <p:nvSpPr>
          <p:cNvPr id="3" name="Content Placeholder 2"/>
          <p:cNvSpPr>
            <a:spLocks noGrp="1"/>
          </p:cNvSpPr>
          <p:nvPr>
            <p:ph idx="1"/>
          </p:nvPr>
        </p:nvSpPr>
        <p:spPr>
          <a:xfrm>
            <a:off x="560798" y="682063"/>
            <a:ext cx="10515600" cy="4351338"/>
          </a:xfrm>
        </p:spPr>
        <p:txBody>
          <a:bodyPr>
            <a:normAutofit lnSpcReduction="10000"/>
          </a:bodyPr>
          <a:lstStyle/>
          <a:p>
            <a:pPr algn="just"/>
            <a:r>
              <a:rPr lang="fr-FR" sz="2000" dirty="0"/>
              <a:t>Dans le cas de l’exemple ci-haut, nous nous avons étendu  la liste originale.</a:t>
            </a:r>
          </a:p>
          <a:p>
            <a:pPr algn="just"/>
            <a:r>
              <a:rPr lang="fr-FR" sz="2000" dirty="0"/>
              <a:t>Il est également possible de remplacer un gros morceau par un plus petit nombre d'éléments :</a:t>
            </a:r>
          </a:p>
          <a:p>
            <a:pPr marL="0" indent="0" algn="just">
              <a:buNone/>
            </a:pPr>
            <a:endParaRPr lang="fr-FR" sz="2000" dirty="0"/>
          </a:p>
          <a:p>
            <a:pPr marL="0" indent="0" algn="just">
              <a:buNone/>
            </a:pPr>
            <a:endParaRPr lang="fr-FR" sz="2000" dirty="0"/>
          </a:p>
          <a:p>
            <a:pPr marL="0" indent="0" algn="just">
              <a:buNone/>
            </a:pPr>
            <a:endParaRPr lang="fr-FR" sz="2000" dirty="0"/>
          </a:p>
          <a:p>
            <a:pPr marL="0" indent="0" algn="just">
              <a:buNone/>
            </a:pPr>
            <a:r>
              <a:rPr lang="fr-FR" sz="2000" b="1" u="sng" dirty="0"/>
              <a:t>Remplacer chaque </a:t>
            </a:r>
            <a:r>
              <a:rPr lang="fr-FR" sz="2000" b="1" u="sng" dirty="0" err="1"/>
              <a:t>n-ième</a:t>
            </a:r>
            <a:r>
              <a:rPr lang="fr-FR" sz="2000" b="1" u="sng" dirty="0"/>
              <a:t> élément: </a:t>
            </a:r>
            <a:r>
              <a:rPr lang="fr-FR" sz="2000" dirty="0"/>
              <a:t>L'ajout d'un pas permet de remplacer chaque </a:t>
            </a:r>
            <a:r>
              <a:rPr lang="fr-FR" sz="2000" dirty="0" err="1"/>
              <a:t>n-ième</a:t>
            </a:r>
            <a:r>
              <a:rPr lang="fr-FR" sz="2000" dirty="0"/>
              <a:t> élément par une nouvelle valeur :</a:t>
            </a:r>
          </a:p>
          <a:p>
            <a:pPr marL="0" indent="0" algn="just">
              <a:buNone/>
            </a:pPr>
            <a:endParaRPr lang="fr-FR" sz="2000" dirty="0"/>
          </a:p>
          <a:p>
            <a:pPr marL="0" indent="0" algn="just">
              <a:buNone/>
            </a:pPr>
            <a:endParaRPr lang="fr-FR" sz="2000" dirty="0"/>
          </a:p>
          <a:p>
            <a:pPr algn="just"/>
            <a:r>
              <a:rPr lang="fr-FR" sz="2000" dirty="0"/>
              <a:t>L'utilisation de l'affectation par tranche avec étape fixe une limite à la liste que nous fournissons pour l'affectation. La liste fournie doit correspondre exactement au nombre d'éléments à remplacer. Si la longueur ne correspond pas, Python lève l'exception :</a:t>
            </a:r>
          </a:p>
          <a:p>
            <a:pPr marL="0" indent="0" algn="just">
              <a:buNone/>
            </a:pPr>
            <a:endParaRPr lang="en-US" sz="2000" dirty="0"/>
          </a:p>
        </p:txBody>
      </p:sp>
      <p:pic>
        <p:nvPicPr>
          <p:cNvPr id="5" name="Picture 4"/>
          <p:cNvPicPr>
            <a:picLocks noChangeAspect="1"/>
          </p:cNvPicPr>
          <p:nvPr/>
        </p:nvPicPr>
        <p:blipFill>
          <a:blip r:embed="rId2"/>
          <a:stretch>
            <a:fillRect/>
          </a:stretch>
        </p:blipFill>
        <p:spPr>
          <a:xfrm>
            <a:off x="1950961" y="1318178"/>
            <a:ext cx="6420180" cy="972960"/>
          </a:xfrm>
          <a:prstGeom prst="rect">
            <a:avLst/>
          </a:prstGeom>
        </p:spPr>
      </p:pic>
      <p:pic>
        <p:nvPicPr>
          <p:cNvPr id="7" name="Picture 6"/>
          <p:cNvPicPr>
            <a:picLocks noChangeAspect="1"/>
          </p:cNvPicPr>
          <p:nvPr/>
        </p:nvPicPr>
        <p:blipFill>
          <a:blip r:embed="rId3"/>
          <a:stretch>
            <a:fillRect/>
          </a:stretch>
        </p:blipFill>
        <p:spPr>
          <a:xfrm>
            <a:off x="3315331" y="2973292"/>
            <a:ext cx="5931205" cy="826604"/>
          </a:xfrm>
          <a:prstGeom prst="rect">
            <a:avLst/>
          </a:prstGeom>
        </p:spPr>
      </p:pic>
      <p:pic>
        <p:nvPicPr>
          <p:cNvPr id="8" name="Picture 7"/>
          <p:cNvPicPr>
            <a:picLocks noChangeAspect="1"/>
          </p:cNvPicPr>
          <p:nvPr/>
        </p:nvPicPr>
        <p:blipFill>
          <a:blip r:embed="rId4"/>
          <a:stretch>
            <a:fillRect/>
          </a:stretch>
        </p:blipFill>
        <p:spPr>
          <a:xfrm>
            <a:off x="1194321" y="4892151"/>
            <a:ext cx="10173223" cy="1646807"/>
          </a:xfrm>
          <a:prstGeom prst="rect">
            <a:avLst/>
          </a:prstGeom>
        </p:spPr>
      </p:pic>
    </p:spTree>
    <p:extLst>
      <p:ext uri="{BB962C8B-B14F-4D97-AF65-F5344CB8AC3E}">
        <p14:creationId xmlns:p14="http://schemas.microsoft.com/office/powerpoint/2010/main" val="14479727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80" y="0"/>
            <a:ext cx="10515600" cy="1325563"/>
          </a:xfrm>
        </p:spPr>
        <p:txBody>
          <a:bodyPr/>
          <a:lstStyle/>
          <a:p>
            <a:r>
              <a:rPr lang="en-US" dirty="0"/>
              <a:t>Suppression de tranches</a:t>
            </a:r>
          </a:p>
        </p:txBody>
      </p:sp>
      <p:sp>
        <p:nvSpPr>
          <p:cNvPr id="3" name="Content Placeholder 2"/>
          <p:cNvSpPr>
            <a:spLocks noGrp="1"/>
          </p:cNvSpPr>
          <p:nvPr>
            <p:ph idx="1"/>
          </p:nvPr>
        </p:nvSpPr>
        <p:spPr>
          <a:xfrm>
            <a:off x="704637" y="1157805"/>
            <a:ext cx="10515600" cy="4351338"/>
          </a:xfrm>
        </p:spPr>
        <p:txBody>
          <a:bodyPr>
            <a:normAutofit lnSpcReduction="10000"/>
          </a:bodyPr>
          <a:lstStyle/>
          <a:p>
            <a:r>
              <a:rPr lang="fr-FR" dirty="0"/>
              <a:t>Nous pouvons également utiliser l'instruction </a:t>
            </a:r>
            <a:r>
              <a:rPr lang="fr-FR" i="1" dirty="0" err="1">
                <a:solidFill>
                  <a:srgbClr val="FF0000"/>
                </a:solidFill>
              </a:rPr>
              <a:t>del</a:t>
            </a:r>
            <a:r>
              <a:rPr lang="fr-FR" dirty="0"/>
              <a:t> pour supprimer une tranche d'une liste :</a:t>
            </a:r>
          </a:p>
          <a:p>
            <a:endParaRPr lang="fr-FR" dirty="0"/>
          </a:p>
          <a:p>
            <a:endParaRPr lang="fr-FR" dirty="0"/>
          </a:p>
          <a:p>
            <a:r>
              <a:rPr lang="fr-FR" dirty="0"/>
              <a:t>Nous pouvons également fournir un paramètre de pas pour découper et supprimer chaque </a:t>
            </a:r>
            <a:r>
              <a:rPr lang="fr-FR" dirty="0" err="1"/>
              <a:t>n-ième</a:t>
            </a:r>
            <a:r>
              <a:rPr lang="fr-FR" dirty="0"/>
              <a:t> élément :</a:t>
            </a:r>
          </a:p>
          <a:p>
            <a:endParaRPr lang="fr-FR" dirty="0"/>
          </a:p>
          <a:p>
            <a:endParaRPr lang="fr-FR" dirty="0"/>
          </a:p>
          <a:p>
            <a:pPr algn="just"/>
            <a:r>
              <a:rPr lang="fr-FR" dirty="0"/>
              <a:t>Avec la syntaxe complète, nous pouvons définir des limites pour les éléments à supprimer :</a:t>
            </a:r>
          </a:p>
          <a:p>
            <a:endParaRPr lang="fr-FR" dirty="0"/>
          </a:p>
          <a:p>
            <a:endParaRPr lang="fr-FR" dirty="0"/>
          </a:p>
          <a:p>
            <a:endParaRPr lang="fr-FR" dirty="0"/>
          </a:p>
          <a:p>
            <a:endParaRPr lang="en-US" dirty="0"/>
          </a:p>
        </p:txBody>
      </p:sp>
      <p:pic>
        <p:nvPicPr>
          <p:cNvPr id="5" name="Picture 4"/>
          <p:cNvPicPr>
            <a:picLocks noChangeAspect="1"/>
          </p:cNvPicPr>
          <p:nvPr/>
        </p:nvPicPr>
        <p:blipFill>
          <a:blip r:embed="rId2"/>
          <a:stretch>
            <a:fillRect/>
          </a:stretch>
        </p:blipFill>
        <p:spPr>
          <a:xfrm>
            <a:off x="1864590" y="1778969"/>
            <a:ext cx="7969660" cy="1092256"/>
          </a:xfrm>
          <a:prstGeom prst="rect">
            <a:avLst/>
          </a:prstGeom>
        </p:spPr>
      </p:pic>
      <p:pic>
        <p:nvPicPr>
          <p:cNvPr id="6" name="Picture 5"/>
          <p:cNvPicPr>
            <a:picLocks noChangeAspect="1"/>
          </p:cNvPicPr>
          <p:nvPr/>
        </p:nvPicPr>
        <p:blipFill>
          <a:blip r:embed="rId3"/>
          <a:stretch>
            <a:fillRect/>
          </a:stretch>
        </p:blipFill>
        <p:spPr>
          <a:xfrm>
            <a:off x="1299465" y="3828221"/>
            <a:ext cx="9798554" cy="723926"/>
          </a:xfrm>
          <a:prstGeom prst="rect">
            <a:avLst/>
          </a:prstGeom>
        </p:spPr>
      </p:pic>
      <p:pic>
        <p:nvPicPr>
          <p:cNvPr id="7" name="Picture 6"/>
          <p:cNvPicPr>
            <a:picLocks noChangeAspect="1"/>
          </p:cNvPicPr>
          <p:nvPr/>
        </p:nvPicPr>
        <p:blipFill>
          <a:blip r:embed="rId4"/>
          <a:stretch>
            <a:fillRect/>
          </a:stretch>
        </p:blipFill>
        <p:spPr>
          <a:xfrm>
            <a:off x="1193072" y="5541641"/>
            <a:ext cx="10027165" cy="977320"/>
          </a:xfrm>
          <a:prstGeom prst="rect">
            <a:avLst/>
          </a:prstGeom>
        </p:spPr>
      </p:pic>
    </p:spTree>
    <p:extLst>
      <p:ext uri="{BB962C8B-B14F-4D97-AF65-F5344CB8AC3E}">
        <p14:creationId xmlns:p14="http://schemas.microsoft.com/office/powerpoint/2010/main" val="1044603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Dictionnaire</a:t>
            </a:r>
            <a:endParaRPr lang="en-US" dirty="0"/>
          </a:p>
        </p:txBody>
      </p:sp>
      <p:sp>
        <p:nvSpPr>
          <p:cNvPr id="3" name="Content Placeholder 2"/>
          <p:cNvSpPr>
            <a:spLocks noGrp="1"/>
          </p:cNvSpPr>
          <p:nvPr>
            <p:ph idx="1"/>
          </p:nvPr>
        </p:nvSpPr>
        <p:spPr>
          <a:xfrm>
            <a:off x="838200" y="1458930"/>
            <a:ext cx="10515600" cy="4941870"/>
          </a:xfrm>
        </p:spPr>
        <p:txBody>
          <a:bodyPr>
            <a:normAutofit fontScale="92500" lnSpcReduction="20000"/>
          </a:bodyPr>
          <a:lstStyle/>
          <a:p>
            <a:pPr algn="just"/>
            <a:r>
              <a:rPr lang="en-US" dirty="0" err="1"/>
              <a:t>C’est</a:t>
            </a:r>
            <a:r>
              <a:rPr lang="en-US" dirty="0"/>
              <a:t> </a:t>
            </a:r>
            <a:r>
              <a:rPr lang="en-US" dirty="0" err="1"/>
              <a:t>une</a:t>
            </a:r>
            <a:r>
              <a:rPr lang="en-US" dirty="0"/>
              <a:t> structure des </a:t>
            </a:r>
            <a:r>
              <a:rPr lang="en-US" dirty="0" err="1"/>
              <a:t>donnees</a:t>
            </a:r>
            <a:r>
              <a:rPr lang="en-US" dirty="0"/>
              <a:t> </a:t>
            </a:r>
            <a:r>
              <a:rPr lang="en-US" dirty="0" err="1"/>
              <a:t>comme</a:t>
            </a:r>
            <a:r>
              <a:rPr lang="en-US" dirty="0"/>
              <a:t> </a:t>
            </a:r>
            <a:r>
              <a:rPr lang="en-US" dirty="0" err="1"/>
              <a:t>liste</a:t>
            </a:r>
            <a:r>
              <a:rPr lang="en-US" dirty="0"/>
              <a:t>, tuple, …</a:t>
            </a:r>
          </a:p>
          <a:p>
            <a:pPr algn="just"/>
            <a:r>
              <a:rPr lang="en-US" dirty="0"/>
              <a:t>Le </a:t>
            </a:r>
            <a:r>
              <a:rPr lang="en-US" dirty="0" err="1"/>
              <a:t>dictionnaire</a:t>
            </a:r>
            <a:r>
              <a:rPr lang="en-US" dirty="0"/>
              <a:t> </a:t>
            </a:r>
            <a:r>
              <a:rPr lang="fr-FR" dirty="0"/>
              <a:t>en Python est une collection non ordonnée de valeurs de données, utilisée pour stocker des valeurs de données comme une carte, qui, contrairement aux autres types de données qui ne contiennent qu'une seule valeur en tant qu'élément, le dictionnaire contient une paire </a:t>
            </a:r>
            <a:r>
              <a:rPr lang="fr-FR" i="1" dirty="0" err="1">
                <a:solidFill>
                  <a:srgbClr val="00B050"/>
                </a:solidFill>
              </a:rPr>
              <a:t>clé</a:t>
            </a:r>
            <a:r>
              <a:rPr lang="fr-FR" dirty="0" err="1"/>
              <a:t>:</a:t>
            </a:r>
            <a:r>
              <a:rPr lang="fr-FR" dirty="0" err="1">
                <a:solidFill>
                  <a:srgbClr val="FF0000"/>
                </a:solidFill>
              </a:rPr>
              <a:t>valeur</a:t>
            </a:r>
            <a:r>
              <a:rPr lang="fr-FR" dirty="0"/>
              <a:t>. </a:t>
            </a:r>
          </a:p>
          <a:p>
            <a:pPr algn="just"/>
            <a:r>
              <a:rPr lang="fr-FR" dirty="0"/>
              <a:t>La clé-valeur est fournie dans le dictionnaire pour le rendre plus optimisé.</a:t>
            </a:r>
          </a:p>
          <a:p>
            <a:pPr algn="just"/>
            <a:r>
              <a:rPr lang="fr-FR" dirty="0"/>
              <a:t>En Python, un dictionnaire peut être créé en plaçant une séquence d'éléments entre accolades {}, séparés par une virgule. </a:t>
            </a:r>
          </a:p>
          <a:p>
            <a:pPr algn="just"/>
            <a:r>
              <a:rPr lang="fr-FR" dirty="0"/>
              <a:t>Le dictionnaire contient des paires de valeurs, l'une d'entre elles étant la clé et l'autre l'élément correspondant à la paire </a:t>
            </a:r>
            <a:r>
              <a:rPr lang="fr-FR" dirty="0" err="1"/>
              <a:t>clé:valeur</a:t>
            </a:r>
            <a:r>
              <a:rPr lang="fr-FR" dirty="0"/>
              <a:t>. </a:t>
            </a:r>
          </a:p>
          <a:p>
            <a:pPr algn="just"/>
            <a:r>
              <a:rPr lang="fr-FR" dirty="0"/>
              <a:t>Les valeurs d'un dictionnaire peuvent être de n'importe quel type de données et peuvent être dupliquées, tandis que </a:t>
            </a:r>
            <a:r>
              <a:rPr lang="fr-FR" i="1" dirty="0">
                <a:solidFill>
                  <a:srgbClr val="FF0000"/>
                </a:solidFill>
              </a:rPr>
              <a:t>les clés ne peuvent pas être répétées et doivent être immuables (</a:t>
            </a:r>
            <a:r>
              <a:rPr lang="fr-FR" i="1" dirty="0" err="1">
                <a:solidFill>
                  <a:srgbClr val="FF0000"/>
                </a:solidFill>
              </a:rPr>
              <a:t>cad</a:t>
            </a:r>
            <a:r>
              <a:rPr lang="fr-FR" i="1" dirty="0">
                <a:solidFill>
                  <a:srgbClr val="FF0000"/>
                </a:solidFill>
              </a:rPr>
              <a:t> pas de modification, suppression…)</a:t>
            </a:r>
            <a:r>
              <a:rPr lang="fr-FR" dirty="0"/>
              <a:t>.</a:t>
            </a:r>
            <a:endParaRPr lang="en-US" dirty="0"/>
          </a:p>
        </p:txBody>
      </p:sp>
    </p:spTree>
    <p:extLst>
      <p:ext uri="{BB962C8B-B14F-4D97-AF65-F5344CB8AC3E}">
        <p14:creationId xmlns:p14="http://schemas.microsoft.com/office/powerpoint/2010/main" val="16228868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Création</a:t>
            </a:r>
            <a:r>
              <a:rPr lang="en-US" dirty="0"/>
              <a:t> d'un </a:t>
            </a:r>
            <a:r>
              <a:rPr lang="en-US" dirty="0" err="1"/>
              <a:t>dictionnaire</a:t>
            </a:r>
            <a:endParaRPr lang="en-US" dirty="0"/>
          </a:p>
        </p:txBody>
      </p:sp>
      <p:pic>
        <p:nvPicPr>
          <p:cNvPr id="5" name="Content Placeholder 4"/>
          <p:cNvPicPr>
            <a:picLocks noGrp="1" noChangeAspect="1"/>
          </p:cNvPicPr>
          <p:nvPr>
            <p:ph idx="1"/>
          </p:nvPr>
        </p:nvPicPr>
        <p:blipFill>
          <a:blip r:embed="rId2"/>
          <a:stretch>
            <a:fillRect/>
          </a:stretch>
        </p:blipFill>
        <p:spPr>
          <a:xfrm>
            <a:off x="653265" y="3698696"/>
            <a:ext cx="9944611" cy="2945937"/>
          </a:xfrm>
          <a:prstGeom prst="rect">
            <a:avLst/>
          </a:prstGeom>
        </p:spPr>
      </p:pic>
      <p:pic>
        <p:nvPicPr>
          <p:cNvPr id="4" name="Picture 3"/>
          <p:cNvPicPr>
            <a:picLocks noChangeAspect="1"/>
          </p:cNvPicPr>
          <p:nvPr/>
        </p:nvPicPr>
        <p:blipFill>
          <a:blip r:embed="rId3"/>
          <a:stretch>
            <a:fillRect/>
          </a:stretch>
        </p:blipFill>
        <p:spPr>
          <a:xfrm>
            <a:off x="653265" y="1382464"/>
            <a:ext cx="8727040" cy="2090202"/>
          </a:xfrm>
          <a:prstGeom prst="rect">
            <a:avLst/>
          </a:prstGeom>
        </p:spPr>
      </p:pic>
    </p:spTree>
    <p:extLst>
      <p:ext uri="{BB962C8B-B14F-4D97-AF65-F5344CB8AC3E}">
        <p14:creationId xmlns:p14="http://schemas.microsoft.com/office/powerpoint/2010/main" val="6576953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Dictionnaire</a:t>
            </a:r>
            <a:r>
              <a:rPr lang="en-US" dirty="0"/>
              <a:t> </a:t>
            </a:r>
            <a:r>
              <a:rPr lang="en-US" dirty="0" err="1"/>
              <a:t>imbriqué</a:t>
            </a:r>
            <a:endParaRPr lang="en-US" dirty="0"/>
          </a:p>
        </p:txBody>
      </p:sp>
      <p:sp>
        <p:nvSpPr>
          <p:cNvPr id="3" name="Content Placeholder 2"/>
          <p:cNvSpPr>
            <a:spLocks noGrp="1"/>
          </p:cNvSpPr>
          <p:nvPr>
            <p:ph idx="1"/>
          </p:nvPr>
        </p:nvSpPr>
        <p:spPr/>
        <p:txBody>
          <a:bodyPr/>
          <a:lstStyle/>
          <a:p>
            <a:r>
              <a:rPr lang="fr-FR" dirty="0"/>
              <a:t>En Python, un dictionnaire imbriqué est un dictionnaire à l'intérieur d'un dictionnaire. Il s'agit d'une collection de dictionnaires en un seul dictionnaire.</a:t>
            </a:r>
            <a:endParaRPr lang="en-US" dirty="0"/>
          </a:p>
        </p:txBody>
      </p:sp>
      <p:pic>
        <p:nvPicPr>
          <p:cNvPr id="4" name="Picture 3"/>
          <p:cNvPicPr>
            <a:picLocks noChangeAspect="1"/>
          </p:cNvPicPr>
          <p:nvPr/>
        </p:nvPicPr>
        <p:blipFill>
          <a:blip r:embed="rId2"/>
          <a:stretch>
            <a:fillRect/>
          </a:stretch>
        </p:blipFill>
        <p:spPr>
          <a:xfrm>
            <a:off x="1283007" y="3090186"/>
            <a:ext cx="6494529" cy="615982"/>
          </a:xfrm>
          <a:prstGeom prst="rect">
            <a:avLst/>
          </a:prstGeom>
        </p:spPr>
      </p:pic>
      <p:pic>
        <p:nvPicPr>
          <p:cNvPr id="5" name="Picture 4"/>
          <p:cNvPicPr>
            <a:picLocks noChangeAspect="1"/>
          </p:cNvPicPr>
          <p:nvPr/>
        </p:nvPicPr>
        <p:blipFill>
          <a:blip r:embed="rId3"/>
          <a:stretch>
            <a:fillRect/>
          </a:stretch>
        </p:blipFill>
        <p:spPr>
          <a:xfrm>
            <a:off x="1040465" y="4245916"/>
            <a:ext cx="8611043" cy="1104957"/>
          </a:xfrm>
          <a:prstGeom prst="rect">
            <a:avLst/>
          </a:prstGeom>
        </p:spPr>
      </p:pic>
    </p:spTree>
    <p:extLst>
      <p:ext uri="{BB962C8B-B14F-4D97-AF65-F5344CB8AC3E}">
        <p14:creationId xmlns:p14="http://schemas.microsoft.com/office/powerpoint/2010/main" val="3047325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Accéder aux éléments d'un dictionnaire imbriqué</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66048" y="2137015"/>
            <a:ext cx="10001961" cy="3647335"/>
          </a:xfrm>
          <a:prstGeom prst="rect">
            <a:avLst/>
          </a:prstGeom>
        </p:spPr>
      </p:pic>
    </p:spTree>
    <p:extLst>
      <p:ext uri="{BB962C8B-B14F-4D97-AF65-F5344CB8AC3E}">
        <p14:creationId xmlns:p14="http://schemas.microsoft.com/office/powerpoint/2010/main" val="1097682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944" y="414374"/>
            <a:ext cx="10515600" cy="1325563"/>
          </a:xfrm>
        </p:spPr>
        <p:txBody>
          <a:bodyPr/>
          <a:lstStyle/>
          <a:p>
            <a:r>
              <a:rPr lang="fr-FR" dirty="0"/>
              <a:t>Ajouter un élément dans un dictionnaire imbriqué</a:t>
            </a:r>
            <a:endParaRPr lang="en-US" dirty="0"/>
          </a:p>
        </p:txBody>
      </p:sp>
      <p:sp>
        <p:nvSpPr>
          <p:cNvPr id="3" name="Content Placeholder 2"/>
          <p:cNvSpPr>
            <a:spLocks noGrp="1"/>
          </p:cNvSpPr>
          <p:nvPr>
            <p:ph idx="1"/>
          </p:nvPr>
        </p:nvSpPr>
        <p:spPr/>
        <p:txBody>
          <a:bodyPr/>
          <a:lstStyle/>
          <a:p>
            <a:r>
              <a:rPr lang="en-US" dirty="0"/>
              <a:t>Nous </a:t>
            </a:r>
            <a:r>
              <a:rPr lang="en-US" dirty="0" err="1"/>
              <a:t>avons</a:t>
            </a:r>
            <a:r>
              <a:rPr lang="en-US" dirty="0"/>
              <a:t> </a:t>
            </a:r>
            <a:r>
              <a:rPr lang="en-US"/>
              <a:t>ajouté </a:t>
            </a:r>
            <a:r>
              <a:rPr lang="en-US" dirty="0"/>
              <a:t>un element (Married) </a:t>
            </a:r>
            <a:r>
              <a:rPr lang="en-US" dirty="0" err="1"/>
              <a:t>dans</a:t>
            </a:r>
            <a:r>
              <a:rPr lang="en-US" dirty="0"/>
              <a:t> le nouveau </a:t>
            </a:r>
            <a:r>
              <a:rPr lang="en-US" dirty="0" err="1"/>
              <a:t>dictionnaire</a:t>
            </a:r>
            <a:r>
              <a:rPr lang="en-US" dirty="0"/>
              <a:t> </a:t>
            </a:r>
            <a:r>
              <a:rPr lang="en-US" dirty="0" err="1"/>
              <a:t>numero</a:t>
            </a:r>
            <a:r>
              <a:rPr lang="en-US" dirty="0"/>
              <a:t> 3.</a:t>
            </a:r>
          </a:p>
        </p:txBody>
      </p:sp>
      <p:pic>
        <p:nvPicPr>
          <p:cNvPr id="4" name="Picture 3"/>
          <p:cNvPicPr>
            <a:picLocks noChangeAspect="1"/>
          </p:cNvPicPr>
          <p:nvPr/>
        </p:nvPicPr>
        <p:blipFill>
          <a:blip r:embed="rId2"/>
          <a:stretch>
            <a:fillRect/>
          </a:stretch>
        </p:blipFill>
        <p:spPr>
          <a:xfrm>
            <a:off x="999863" y="2701333"/>
            <a:ext cx="10192274" cy="3735979"/>
          </a:xfrm>
          <a:prstGeom prst="rect">
            <a:avLst/>
          </a:prstGeom>
        </p:spPr>
      </p:pic>
    </p:spTree>
    <p:extLst>
      <p:ext uri="{BB962C8B-B14F-4D97-AF65-F5344CB8AC3E}">
        <p14:creationId xmlns:p14="http://schemas.microsoft.com/office/powerpoint/2010/main" val="1671230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92" y="313754"/>
            <a:ext cx="10515600" cy="1325563"/>
          </a:xfrm>
        </p:spPr>
        <p:txBody>
          <a:bodyPr>
            <a:normAutofit/>
          </a:bodyPr>
          <a:lstStyle/>
          <a:p>
            <a:r>
              <a:rPr lang="fr-FR" sz="2500" b="1" dirty="0"/>
              <a:t>Supprimer des éléments d'un dictionnaire imbriqué</a:t>
            </a:r>
            <a:endParaRPr lang="en-US" sz="2500" b="1" dirty="0"/>
          </a:p>
        </p:txBody>
      </p:sp>
      <p:sp>
        <p:nvSpPr>
          <p:cNvPr id="3" name="Content Placeholder 2"/>
          <p:cNvSpPr>
            <a:spLocks noGrp="1"/>
          </p:cNvSpPr>
          <p:nvPr>
            <p:ph idx="1"/>
          </p:nvPr>
        </p:nvSpPr>
        <p:spPr>
          <a:xfrm>
            <a:off x="324492" y="1003693"/>
            <a:ext cx="10515600" cy="4351338"/>
          </a:xfrm>
        </p:spPr>
        <p:txBody>
          <a:bodyPr/>
          <a:lstStyle/>
          <a:p>
            <a:endParaRPr lang="en-US" dirty="0"/>
          </a:p>
          <a:p>
            <a:endParaRPr lang="en-US" dirty="0"/>
          </a:p>
          <a:p>
            <a:endParaRPr lang="en-US" dirty="0"/>
          </a:p>
          <a:p>
            <a:endParaRPr lang="en-US" dirty="0"/>
          </a:p>
          <a:p>
            <a:endParaRPr lang="en-US" dirty="0"/>
          </a:p>
          <a:p>
            <a:endParaRPr lang="en-US" dirty="0"/>
          </a:p>
          <a:p>
            <a:pPr marL="0" indent="0">
              <a:buNone/>
            </a:pPr>
            <a:r>
              <a:rPr lang="fr-FR" dirty="0"/>
              <a:t>Supprimer le dictionnaire d'un dictionnaire imbriqué</a:t>
            </a:r>
            <a:endParaRPr lang="en-US" dirty="0"/>
          </a:p>
        </p:txBody>
      </p:sp>
      <p:pic>
        <p:nvPicPr>
          <p:cNvPr id="4" name="Picture 3"/>
          <p:cNvPicPr>
            <a:picLocks noChangeAspect="1"/>
          </p:cNvPicPr>
          <p:nvPr/>
        </p:nvPicPr>
        <p:blipFill>
          <a:blip r:embed="rId2"/>
          <a:stretch>
            <a:fillRect/>
          </a:stretch>
        </p:blipFill>
        <p:spPr>
          <a:xfrm>
            <a:off x="630194" y="1250273"/>
            <a:ext cx="7931558" cy="2664181"/>
          </a:xfrm>
          <a:prstGeom prst="rect">
            <a:avLst/>
          </a:prstGeom>
        </p:spPr>
      </p:pic>
      <p:pic>
        <p:nvPicPr>
          <p:cNvPr id="5" name="Picture 4"/>
          <p:cNvPicPr>
            <a:picLocks noChangeAspect="1"/>
          </p:cNvPicPr>
          <p:nvPr/>
        </p:nvPicPr>
        <p:blipFill>
          <a:blip r:embed="rId3"/>
          <a:stretch>
            <a:fillRect/>
          </a:stretch>
        </p:blipFill>
        <p:spPr>
          <a:xfrm>
            <a:off x="1273595" y="4666885"/>
            <a:ext cx="8617393" cy="1695537"/>
          </a:xfrm>
          <a:prstGeom prst="rect">
            <a:avLst/>
          </a:prstGeom>
        </p:spPr>
      </p:pic>
    </p:spTree>
    <p:extLst>
      <p:ext uri="{BB962C8B-B14F-4D97-AF65-F5344CB8AC3E}">
        <p14:creationId xmlns:p14="http://schemas.microsoft.com/office/powerpoint/2010/main" val="238699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Itérer dans un dictionnaire imbriqué</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045571" y="2454989"/>
            <a:ext cx="7636091" cy="3308813"/>
          </a:xfrm>
          <a:prstGeom prst="rect">
            <a:avLst/>
          </a:prstGeom>
        </p:spPr>
      </p:pic>
    </p:spTree>
    <p:extLst>
      <p:ext uri="{BB962C8B-B14F-4D97-AF65-F5344CB8AC3E}">
        <p14:creationId xmlns:p14="http://schemas.microsoft.com/office/powerpoint/2010/main" val="167675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339" y="235363"/>
            <a:ext cx="10515600" cy="6254889"/>
          </a:xfrm>
        </p:spPr>
        <p:txBody>
          <a:bodyPr>
            <a:normAutofit/>
          </a:bodyPr>
          <a:lstStyle/>
          <a:p>
            <a:pPr algn="just"/>
            <a:r>
              <a:rPr lang="fr-FR" dirty="0"/>
              <a:t>On peut ainsi télécharger une version d’Anaconda en fonction de son Système. On va installer Anaconda et après l’installation, on pourra lancer Anaconda qui se présentera comme suit : </a:t>
            </a:r>
          </a:p>
          <a:p>
            <a:pPr algn="just"/>
            <a:endParaRPr lang="fr-FR" dirty="0"/>
          </a:p>
          <a:p>
            <a:pPr algn="just"/>
            <a:endParaRPr lang="fr-FR" dirty="0"/>
          </a:p>
          <a:p>
            <a:pPr algn="just"/>
            <a:endParaRPr lang="fr-FR" dirty="0"/>
          </a:p>
          <a:p>
            <a:pPr algn="just"/>
            <a:endParaRPr lang="fr-FR" dirty="0"/>
          </a:p>
          <a:p>
            <a:pPr algn="just"/>
            <a:endParaRPr lang="fr-FR" dirty="0"/>
          </a:p>
          <a:p>
            <a:pPr algn="just"/>
            <a:endParaRPr lang="fr-FR" dirty="0"/>
          </a:p>
          <a:p>
            <a:pPr algn="just"/>
            <a:endParaRPr lang="fr-FR" dirty="0"/>
          </a:p>
          <a:p>
            <a:pPr algn="just"/>
            <a:endParaRPr lang="fr-FR" dirty="0"/>
          </a:p>
          <a:p>
            <a:pPr algn="just"/>
            <a:r>
              <a:rPr lang="fr-FR" dirty="0"/>
              <a:t>Dans cette interface, nous allons utiliser </a:t>
            </a:r>
            <a:r>
              <a:rPr lang="fr-FR" dirty="0" err="1"/>
              <a:t>Jupyter</a:t>
            </a:r>
            <a:r>
              <a:rPr lang="fr-FR" dirty="0"/>
              <a:t> et </a:t>
            </a:r>
            <a:r>
              <a:rPr lang="fr-FR" dirty="0" err="1"/>
              <a:t>Spyder</a:t>
            </a:r>
            <a:r>
              <a:rPr lang="fr-FR" dirty="0"/>
              <a:t> comme éditeurs pour programmer en Python</a:t>
            </a:r>
          </a:p>
          <a:p>
            <a:pPr algn="just"/>
            <a:endParaRPr lang="en-US" dirty="0"/>
          </a:p>
        </p:txBody>
      </p:sp>
      <p:pic>
        <p:nvPicPr>
          <p:cNvPr id="4" name="Picture 3"/>
          <p:cNvPicPr>
            <a:picLocks noChangeAspect="1"/>
          </p:cNvPicPr>
          <p:nvPr/>
        </p:nvPicPr>
        <p:blipFill>
          <a:blip r:embed="rId2"/>
          <a:stretch>
            <a:fillRect/>
          </a:stretch>
        </p:blipFill>
        <p:spPr>
          <a:xfrm>
            <a:off x="1451113" y="1431235"/>
            <a:ext cx="8935278" cy="3995529"/>
          </a:xfrm>
          <a:prstGeom prst="rect">
            <a:avLst/>
          </a:prstGeom>
        </p:spPr>
      </p:pic>
    </p:spTree>
    <p:extLst>
      <p:ext uri="{BB962C8B-B14F-4D97-AF65-F5344CB8AC3E}">
        <p14:creationId xmlns:p14="http://schemas.microsoft.com/office/powerpoint/2010/main" val="3350910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67" y="180190"/>
            <a:ext cx="11076398" cy="1325563"/>
          </a:xfrm>
        </p:spPr>
        <p:txBody>
          <a:bodyPr>
            <a:normAutofit/>
          </a:bodyPr>
          <a:lstStyle/>
          <a:p>
            <a:pPr algn="just"/>
            <a:r>
              <a:rPr lang="fr-FR" sz="4000" dirty="0"/>
              <a:t>Points clés à retenir pour les dictionnaires imbriqués</a:t>
            </a:r>
            <a:endParaRPr lang="en-US" sz="4000" dirty="0"/>
          </a:p>
        </p:txBody>
      </p:sp>
      <p:sp>
        <p:nvSpPr>
          <p:cNvPr id="3" name="Content Placeholder 2"/>
          <p:cNvSpPr>
            <a:spLocks noGrp="1"/>
          </p:cNvSpPr>
          <p:nvPr>
            <p:ph idx="1"/>
          </p:nvPr>
        </p:nvSpPr>
        <p:spPr>
          <a:xfrm>
            <a:off x="308225" y="1825625"/>
            <a:ext cx="11445411" cy="4351338"/>
          </a:xfrm>
        </p:spPr>
        <p:txBody>
          <a:bodyPr/>
          <a:lstStyle/>
          <a:p>
            <a:pPr marL="0" indent="0" algn="just">
              <a:buNone/>
            </a:pPr>
            <a:endParaRPr lang="fr-FR" dirty="0"/>
          </a:p>
          <a:p>
            <a:pPr algn="just"/>
            <a:r>
              <a:rPr lang="fr-FR" dirty="0"/>
              <a:t>Un dictionnaire imbriqué est une collection non ordonnée de dictionnaires.</a:t>
            </a:r>
          </a:p>
          <a:p>
            <a:pPr algn="just"/>
            <a:r>
              <a:rPr lang="fr-FR" dirty="0"/>
              <a:t>Le découpage en tranches (</a:t>
            </a:r>
            <a:r>
              <a:rPr lang="fr-FR" dirty="0" err="1">
                <a:solidFill>
                  <a:srgbClr val="FF0000"/>
                </a:solidFill>
              </a:rPr>
              <a:t>slicing</a:t>
            </a:r>
            <a:r>
              <a:rPr lang="fr-FR" dirty="0"/>
              <a:t>) d'un dictionnaire imbriqué n'est pas possible.</a:t>
            </a:r>
          </a:p>
          <a:p>
            <a:pPr algn="just"/>
            <a:r>
              <a:rPr lang="fr-FR" dirty="0"/>
              <a:t>Nous pouvons réduire ou augmenter le nombre de dictionnaires imbriqués selon les besoins.</a:t>
            </a:r>
          </a:p>
          <a:p>
            <a:pPr algn="just"/>
            <a:r>
              <a:rPr lang="fr-FR" dirty="0"/>
              <a:t>Comme les dictionnaires, ils ont aussi une clé et une valeur.</a:t>
            </a:r>
          </a:p>
          <a:p>
            <a:pPr algn="just"/>
            <a:r>
              <a:rPr lang="fr-FR" dirty="0"/>
              <a:t>Les dictionnaires sont accessibles à l'aide de la clé.</a:t>
            </a:r>
            <a:endParaRPr lang="en-US" dirty="0"/>
          </a:p>
        </p:txBody>
      </p:sp>
    </p:spTree>
    <p:extLst>
      <p:ext uri="{BB962C8B-B14F-4D97-AF65-F5344CB8AC3E}">
        <p14:creationId xmlns:p14="http://schemas.microsoft.com/office/powerpoint/2010/main" val="1938560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Listes</a:t>
            </a:r>
            <a:r>
              <a:rPr lang="en-US" dirty="0"/>
              <a:t> </a:t>
            </a:r>
            <a:r>
              <a:rPr lang="en-US" dirty="0" err="1"/>
              <a:t>Compréhension</a:t>
            </a:r>
            <a:r>
              <a:rPr lang="en-US" dirty="0"/>
              <a:t> </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29465" y="1690687"/>
            <a:ext cx="9565241" cy="4617645"/>
          </a:xfrm>
          <a:prstGeom prst="rect">
            <a:avLst/>
          </a:prstGeom>
        </p:spPr>
      </p:pic>
    </p:spTree>
    <p:extLst>
      <p:ext uri="{BB962C8B-B14F-4D97-AF65-F5344CB8AC3E}">
        <p14:creationId xmlns:p14="http://schemas.microsoft.com/office/powerpoint/2010/main" val="3893405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411" y="500062"/>
            <a:ext cx="10515600" cy="1325563"/>
          </a:xfrm>
        </p:spPr>
        <p:txBody>
          <a:bodyPr>
            <a:normAutofit/>
          </a:bodyPr>
          <a:lstStyle/>
          <a:p>
            <a:r>
              <a:rPr lang="fr-FR" sz="3000" dirty="0"/>
              <a:t>Exemple d’illustration d’exécution en termes de performance d’une liste </a:t>
            </a:r>
            <a:r>
              <a:rPr lang="en-US" sz="3200" dirty="0" err="1"/>
              <a:t>compréhension</a:t>
            </a:r>
            <a:r>
              <a:rPr lang="en-US" sz="3200" dirty="0"/>
              <a:t> </a:t>
            </a:r>
            <a:endParaRPr lang="en-US" sz="3000"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stretch>
            <a:fillRect/>
          </a:stretch>
        </p:blipFill>
        <p:spPr>
          <a:xfrm>
            <a:off x="2077687" y="1645694"/>
            <a:ext cx="7379079" cy="2813290"/>
          </a:xfrm>
          <a:prstGeom prst="rect">
            <a:avLst/>
          </a:prstGeom>
        </p:spPr>
      </p:pic>
      <p:pic>
        <p:nvPicPr>
          <p:cNvPr id="5" name="Picture 4"/>
          <p:cNvPicPr>
            <a:picLocks noChangeAspect="1"/>
          </p:cNvPicPr>
          <p:nvPr/>
        </p:nvPicPr>
        <p:blipFill rotWithShape="1">
          <a:blip r:embed="rId3"/>
          <a:srcRect b="25272"/>
          <a:stretch/>
        </p:blipFill>
        <p:spPr>
          <a:xfrm>
            <a:off x="838200" y="4638915"/>
            <a:ext cx="9186405" cy="1001302"/>
          </a:xfrm>
          <a:prstGeom prst="rect">
            <a:avLst/>
          </a:prstGeom>
        </p:spPr>
      </p:pic>
      <p:pic>
        <p:nvPicPr>
          <p:cNvPr id="6" name="Picture 5"/>
          <p:cNvPicPr>
            <a:picLocks noChangeAspect="1"/>
          </p:cNvPicPr>
          <p:nvPr/>
        </p:nvPicPr>
        <p:blipFill>
          <a:blip r:embed="rId4"/>
          <a:stretch>
            <a:fillRect/>
          </a:stretch>
        </p:blipFill>
        <p:spPr>
          <a:xfrm>
            <a:off x="838200" y="5784547"/>
            <a:ext cx="9874757" cy="781090"/>
          </a:xfrm>
          <a:prstGeom prst="rect">
            <a:avLst/>
          </a:prstGeom>
        </p:spPr>
      </p:pic>
    </p:spTree>
    <p:extLst>
      <p:ext uri="{BB962C8B-B14F-4D97-AF65-F5344CB8AC3E}">
        <p14:creationId xmlns:p14="http://schemas.microsoft.com/office/powerpoint/2010/main" val="530864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Dictionnaires</a:t>
            </a:r>
            <a:r>
              <a:rPr lang="en-US" dirty="0"/>
              <a:t> </a:t>
            </a:r>
            <a:r>
              <a:rPr lang="en-US" dirty="0" err="1"/>
              <a:t>Compréhension</a:t>
            </a:r>
            <a:endParaRPr lang="en-US" dirty="0"/>
          </a:p>
        </p:txBody>
      </p:sp>
      <p:pic>
        <p:nvPicPr>
          <p:cNvPr id="4" name="Content Placeholder 3"/>
          <p:cNvPicPr>
            <a:picLocks noGrp="1" noChangeAspect="1"/>
          </p:cNvPicPr>
          <p:nvPr>
            <p:ph idx="1"/>
          </p:nvPr>
        </p:nvPicPr>
        <p:blipFill>
          <a:blip r:embed="rId2"/>
          <a:stretch>
            <a:fillRect/>
          </a:stretch>
        </p:blipFill>
        <p:spPr>
          <a:xfrm>
            <a:off x="410966" y="1448656"/>
            <a:ext cx="10582382" cy="5095981"/>
          </a:xfrm>
          <a:prstGeom prst="rect">
            <a:avLst/>
          </a:prstGeom>
        </p:spPr>
      </p:pic>
    </p:spTree>
    <p:extLst>
      <p:ext uri="{BB962C8B-B14F-4D97-AF65-F5344CB8AC3E}">
        <p14:creationId xmlns:p14="http://schemas.microsoft.com/office/powerpoint/2010/main" val="1761585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 </a:t>
            </a:r>
            <a:r>
              <a:rPr lang="en-US" dirty="0" err="1"/>
              <a:t>syntaxe</a:t>
            </a:r>
            <a:r>
              <a:rPr lang="en-US" dirty="0"/>
              <a:t> du </a:t>
            </a:r>
            <a:r>
              <a:rPr lang="en-US" dirty="0" err="1"/>
              <a:t>dictionnaire</a:t>
            </a:r>
            <a:r>
              <a:rPr lang="en-US" dirty="0"/>
              <a:t> comprehension avec condition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0072" y="2159810"/>
            <a:ext cx="11811856" cy="2802608"/>
          </a:xfrm>
          <a:prstGeom prst="rect">
            <a:avLst/>
          </a:prstGeom>
        </p:spPr>
      </p:pic>
    </p:spTree>
    <p:extLst>
      <p:ext uri="{BB962C8B-B14F-4D97-AF65-F5344CB8AC3E}">
        <p14:creationId xmlns:p14="http://schemas.microsoft.com/office/powerpoint/2010/main" val="369657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 Comprehension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160979" y="2997178"/>
            <a:ext cx="9082355" cy="1862498"/>
          </a:xfrm>
          <a:prstGeom prst="rect">
            <a:avLst/>
          </a:prstGeom>
        </p:spPr>
      </p:pic>
    </p:spTree>
    <p:extLst>
      <p:ext uri="{BB962C8B-B14F-4D97-AF65-F5344CB8AC3E}">
        <p14:creationId xmlns:p14="http://schemas.microsoft.com/office/powerpoint/2010/main" val="41110691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BAF9-CD4F-6D38-37CA-1A2561AB591C}"/>
              </a:ext>
            </a:extLst>
          </p:cNvPr>
          <p:cNvSpPr>
            <a:spLocks noGrp="1"/>
          </p:cNvSpPr>
          <p:nvPr>
            <p:ph type="title"/>
          </p:nvPr>
        </p:nvSpPr>
        <p:spPr>
          <a:xfrm>
            <a:off x="354105" y="161410"/>
            <a:ext cx="10515600" cy="519627"/>
          </a:xfrm>
        </p:spPr>
        <p:txBody>
          <a:bodyPr>
            <a:normAutofit fontScale="90000"/>
          </a:bodyPr>
          <a:lstStyle/>
          <a:p>
            <a:r>
              <a:rPr lang="fr-FR" dirty="0"/>
              <a:t>Exercice sur les fonctions/méthodes</a:t>
            </a:r>
            <a:endParaRPr lang="fr-CD" dirty="0"/>
          </a:p>
        </p:txBody>
      </p:sp>
      <p:sp>
        <p:nvSpPr>
          <p:cNvPr id="3" name="Content Placeholder 2">
            <a:extLst>
              <a:ext uri="{FF2B5EF4-FFF2-40B4-BE49-F238E27FC236}">
                <a16:creationId xmlns:a16="http://schemas.microsoft.com/office/drawing/2014/main" id="{2D02C31D-DDF3-BD95-D848-393309F83DAB}"/>
              </a:ext>
            </a:extLst>
          </p:cNvPr>
          <p:cNvSpPr>
            <a:spLocks noGrp="1"/>
          </p:cNvSpPr>
          <p:nvPr>
            <p:ph idx="1"/>
          </p:nvPr>
        </p:nvSpPr>
        <p:spPr>
          <a:xfrm>
            <a:off x="416859" y="830543"/>
            <a:ext cx="10515600" cy="4351338"/>
          </a:xfrm>
        </p:spPr>
        <p:txBody>
          <a:bodyPr/>
          <a:lstStyle/>
          <a:p>
            <a:pPr marL="0" indent="0">
              <a:buNone/>
            </a:pPr>
            <a:r>
              <a:rPr lang="fr-FR" b="1" dirty="0"/>
              <a:t>1. Equation du second degré avec paramètres fixes</a:t>
            </a:r>
            <a:endParaRPr lang="fr-CD" b="1" dirty="0"/>
          </a:p>
        </p:txBody>
      </p:sp>
      <p:pic>
        <p:nvPicPr>
          <p:cNvPr id="5" name="Picture 4">
            <a:extLst>
              <a:ext uri="{FF2B5EF4-FFF2-40B4-BE49-F238E27FC236}">
                <a16:creationId xmlns:a16="http://schemas.microsoft.com/office/drawing/2014/main" id="{158CD031-F8F7-B798-023A-90AEF3634C6F}"/>
              </a:ext>
            </a:extLst>
          </p:cNvPr>
          <p:cNvPicPr>
            <a:picLocks noChangeAspect="1"/>
          </p:cNvPicPr>
          <p:nvPr/>
        </p:nvPicPr>
        <p:blipFill>
          <a:blip r:embed="rId2"/>
          <a:stretch>
            <a:fillRect/>
          </a:stretch>
        </p:blipFill>
        <p:spPr>
          <a:xfrm>
            <a:off x="1075577" y="1470212"/>
            <a:ext cx="8749741" cy="5226378"/>
          </a:xfrm>
          <a:prstGeom prst="rect">
            <a:avLst/>
          </a:prstGeom>
        </p:spPr>
      </p:pic>
    </p:spTree>
    <p:extLst>
      <p:ext uri="{BB962C8B-B14F-4D97-AF65-F5344CB8AC3E}">
        <p14:creationId xmlns:p14="http://schemas.microsoft.com/office/powerpoint/2010/main" val="3942116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FBAF9-CD4F-6D38-37CA-1A2561AB591C}"/>
              </a:ext>
            </a:extLst>
          </p:cNvPr>
          <p:cNvSpPr>
            <a:spLocks noGrp="1"/>
          </p:cNvSpPr>
          <p:nvPr>
            <p:ph type="title"/>
          </p:nvPr>
        </p:nvSpPr>
        <p:spPr>
          <a:xfrm>
            <a:off x="354105" y="161410"/>
            <a:ext cx="10515600" cy="519627"/>
          </a:xfrm>
        </p:spPr>
        <p:txBody>
          <a:bodyPr>
            <a:normAutofit fontScale="90000"/>
          </a:bodyPr>
          <a:lstStyle/>
          <a:p>
            <a:r>
              <a:rPr lang="fr-FR" dirty="0"/>
              <a:t>Exercice sur les fonctions/méthodes (</a:t>
            </a:r>
            <a:r>
              <a:rPr lang="fr-FR" dirty="0" err="1"/>
              <a:t>Cont</a:t>
            </a:r>
            <a:r>
              <a:rPr lang="fr-FR" dirty="0"/>
              <a:t>.)</a:t>
            </a:r>
            <a:endParaRPr lang="fr-CD" dirty="0"/>
          </a:p>
        </p:txBody>
      </p:sp>
      <p:sp>
        <p:nvSpPr>
          <p:cNvPr id="3" name="Content Placeholder 2">
            <a:extLst>
              <a:ext uri="{FF2B5EF4-FFF2-40B4-BE49-F238E27FC236}">
                <a16:creationId xmlns:a16="http://schemas.microsoft.com/office/drawing/2014/main" id="{2D02C31D-DDF3-BD95-D848-393309F83DAB}"/>
              </a:ext>
            </a:extLst>
          </p:cNvPr>
          <p:cNvSpPr>
            <a:spLocks noGrp="1"/>
          </p:cNvSpPr>
          <p:nvPr>
            <p:ph idx="1"/>
          </p:nvPr>
        </p:nvSpPr>
        <p:spPr>
          <a:xfrm>
            <a:off x="416859" y="830543"/>
            <a:ext cx="10869706" cy="4351338"/>
          </a:xfrm>
        </p:spPr>
        <p:txBody>
          <a:bodyPr/>
          <a:lstStyle/>
          <a:p>
            <a:pPr marL="0" indent="0">
              <a:buNone/>
            </a:pPr>
            <a:r>
              <a:rPr lang="fr-FR" b="1" dirty="0"/>
              <a:t>2. Equation du second degré avec saisie de l’utilisateur des paramètres</a:t>
            </a:r>
            <a:endParaRPr lang="fr-CD" b="1" dirty="0"/>
          </a:p>
        </p:txBody>
      </p:sp>
      <p:pic>
        <p:nvPicPr>
          <p:cNvPr id="6" name="Picture 5">
            <a:extLst>
              <a:ext uri="{FF2B5EF4-FFF2-40B4-BE49-F238E27FC236}">
                <a16:creationId xmlns:a16="http://schemas.microsoft.com/office/drawing/2014/main" id="{927BD52E-C1B5-C1A5-D928-07C16526DA1A}"/>
              </a:ext>
            </a:extLst>
          </p:cNvPr>
          <p:cNvPicPr>
            <a:picLocks noChangeAspect="1"/>
          </p:cNvPicPr>
          <p:nvPr/>
        </p:nvPicPr>
        <p:blipFill>
          <a:blip r:embed="rId2"/>
          <a:stretch>
            <a:fillRect/>
          </a:stretch>
        </p:blipFill>
        <p:spPr>
          <a:xfrm>
            <a:off x="755668" y="1290918"/>
            <a:ext cx="7097414" cy="5405672"/>
          </a:xfrm>
          <a:prstGeom prst="rect">
            <a:avLst/>
          </a:prstGeom>
        </p:spPr>
      </p:pic>
    </p:spTree>
    <p:extLst>
      <p:ext uri="{BB962C8B-B14F-4D97-AF65-F5344CB8AC3E}">
        <p14:creationId xmlns:p14="http://schemas.microsoft.com/office/powerpoint/2010/main" val="217782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235" y="116646"/>
            <a:ext cx="10515600" cy="1325563"/>
          </a:xfrm>
        </p:spPr>
        <p:txBody>
          <a:bodyPr/>
          <a:lstStyle/>
          <a:p>
            <a:r>
              <a:rPr lang="en-US" dirty="0" err="1"/>
              <a:t>Jupyter</a:t>
            </a:r>
            <a:r>
              <a:rPr lang="en-US" dirty="0"/>
              <a:t> et </a:t>
            </a:r>
            <a:r>
              <a:rPr lang="en-US" dirty="0" err="1"/>
              <a:t>Spyder</a:t>
            </a:r>
            <a:endParaRPr lang="en-US" dirty="0"/>
          </a:p>
        </p:txBody>
      </p:sp>
      <p:sp>
        <p:nvSpPr>
          <p:cNvPr id="3" name="Content Placeholder 2"/>
          <p:cNvSpPr>
            <a:spLocks noGrp="1"/>
          </p:cNvSpPr>
          <p:nvPr>
            <p:ph idx="1"/>
          </p:nvPr>
        </p:nvSpPr>
        <p:spPr/>
        <p:txBody>
          <a:bodyPr/>
          <a:lstStyle/>
          <a:p>
            <a:pPr algn="just"/>
            <a:r>
              <a:rPr lang="fr-FR" dirty="0" err="1"/>
              <a:t>Spyder</a:t>
            </a:r>
            <a:r>
              <a:rPr lang="fr-FR" dirty="0"/>
              <a:t> qui signifie </a:t>
            </a:r>
            <a:r>
              <a:rPr lang="fr-FR" dirty="0">
                <a:solidFill>
                  <a:srgbClr val="FF0000"/>
                </a:solidFill>
              </a:rPr>
              <a:t>S</a:t>
            </a:r>
            <a:r>
              <a:rPr lang="fr-FR" dirty="0"/>
              <a:t>cientific </a:t>
            </a:r>
            <a:r>
              <a:rPr lang="fr-FR" dirty="0">
                <a:solidFill>
                  <a:srgbClr val="FF0000"/>
                </a:solidFill>
              </a:rPr>
              <a:t>Py</a:t>
            </a:r>
            <a:r>
              <a:rPr lang="fr-FR" dirty="0"/>
              <a:t>thon </a:t>
            </a:r>
            <a:r>
              <a:rPr lang="fr-FR" dirty="0" err="1">
                <a:solidFill>
                  <a:srgbClr val="FF0000"/>
                </a:solidFill>
              </a:rPr>
              <a:t>D</a:t>
            </a:r>
            <a:r>
              <a:rPr lang="fr-FR" dirty="0" err="1"/>
              <a:t>evelopment</a:t>
            </a:r>
            <a:r>
              <a:rPr lang="fr-FR" dirty="0"/>
              <a:t> </a:t>
            </a:r>
            <a:r>
              <a:rPr lang="fr-FR" dirty="0" err="1">
                <a:solidFill>
                  <a:srgbClr val="FF0000"/>
                </a:solidFill>
              </a:rPr>
              <a:t>E</a:t>
            </a:r>
            <a:r>
              <a:rPr lang="fr-FR" dirty="0" err="1"/>
              <a:t>nvi</a:t>
            </a:r>
            <a:r>
              <a:rPr lang="fr-FR" dirty="0" err="1">
                <a:solidFill>
                  <a:srgbClr val="FF0000"/>
                </a:solidFill>
              </a:rPr>
              <a:t>R</a:t>
            </a:r>
            <a:r>
              <a:rPr lang="fr-FR" dirty="0" err="1"/>
              <a:t>onment</a:t>
            </a:r>
            <a:r>
              <a:rPr lang="fr-FR" dirty="0"/>
              <a:t>, est un environnement de développement intégré gratuit (IDE) qui est inclus avec Anaconda. Il comprend des fonctions d'édition, de test interactif, de débogage et d'introspection </a:t>
            </a:r>
          </a:p>
          <a:p>
            <a:pPr algn="just"/>
            <a:r>
              <a:rPr lang="fr-FR" dirty="0" err="1"/>
              <a:t>Jupyter</a:t>
            </a:r>
            <a:r>
              <a:rPr lang="fr-FR" dirty="0"/>
              <a:t> Notebook est une application web open source qu’on peut utiliser pour créer et partager des documents qui contiennent du code en direct, des équations, des visualisations et du texte. </a:t>
            </a:r>
            <a:r>
              <a:rPr lang="fr-FR" dirty="0" err="1"/>
              <a:t>Jupyter</a:t>
            </a:r>
            <a:r>
              <a:rPr lang="fr-FR" dirty="0"/>
              <a:t> Notebook est maintenu par les gens du Projet </a:t>
            </a:r>
            <a:r>
              <a:rPr lang="fr-FR" dirty="0" err="1"/>
              <a:t>Jupyter</a:t>
            </a:r>
            <a:r>
              <a:rPr lang="fr-FR" dirty="0"/>
              <a:t>. Le nom, </a:t>
            </a:r>
            <a:r>
              <a:rPr lang="fr-FR" dirty="0" err="1"/>
              <a:t>Jupyter</a:t>
            </a:r>
            <a:r>
              <a:rPr lang="fr-FR" dirty="0"/>
              <a:t>, vient des langages de programmation de base qu'il supporte : </a:t>
            </a:r>
            <a:r>
              <a:rPr lang="fr-FR" dirty="0">
                <a:solidFill>
                  <a:srgbClr val="FF0000"/>
                </a:solidFill>
              </a:rPr>
              <a:t>Ju</a:t>
            </a:r>
            <a:r>
              <a:rPr lang="fr-FR" dirty="0"/>
              <a:t>lia, </a:t>
            </a:r>
            <a:r>
              <a:rPr lang="fr-FR" dirty="0">
                <a:solidFill>
                  <a:srgbClr val="FF0000"/>
                </a:solidFill>
              </a:rPr>
              <a:t>Py</a:t>
            </a:r>
            <a:r>
              <a:rPr lang="fr-FR" dirty="0"/>
              <a:t>thon et </a:t>
            </a:r>
            <a:r>
              <a:rPr lang="fr-FR" dirty="0">
                <a:solidFill>
                  <a:srgbClr val="FF0000"/>
                </a:solidFill>
              </a:rPr>
              <a:t>R</a:t>
            </a:r>
            <a:r>
              <a:rPr lang="fr-FR" dirty="0"/>
              <a:t>.</a:t>
            </a:r>
            <a:endParaRPr lang="en-US" dirty="0"/>
          </a:p>
        </p:txBody>
      </p:sp>
    </p:spTree>
    <p:extLst>
      <p:ext uri="{BB962C8B-B14F-4D97-AF65-F5344CB8AC3E}">
        <p14:creationId xmlns:p14="http://schemas.microsoft.com/office/powerpoint/2010/main" val="225681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548" y="198783"/>
            <a:ext cx="10515600" cy="537749"/>
          </a:xfrm>
        </p:spPr>
        <p:txBody>
          <a:bodyPr>
            <a:normAutofit fontScale="90000"/>
          </a:bodyPr>
          <a:lstStyle/>
          <a:p>
            <a:r>
              <a:rPr lang="en-US" dirty="0"/>
              <a:t>Variables </a:t>
            </a:r>
          </a:p>
        </p:txBody>
      </p:sp>
      <p:sp>
        <p:nvSpPr>
          <p:cNvPr id="3" name="Content Placeholder 2"/>
          <p:cNvSpPr>
            <a:spLocks noGrp="1"/>
          </p:cNvSpPr>
          <p:nvPr>
            <p:ph idx="1"/>
          </p:nvPr>
        </p:nvSpPr>
        <p:spPr>
          <a:xfrm>
            <a:off x="510208" y="736532"/>
            <a:ext cx="10515600" cy="4351338"/>
          </a:xfrm>
        </p:spPr>
        <p:txBody>
          <a:bodyPr/>
          <a:lstStyle/>
          <a:p>
            <a:r>
              <a:rPr lang="en-US" dirty="0"/>
              <a:t>On </a:t>
            </a:r>
            <a:r>
              <a:rPr lang="en-US" dirty="0" err="1"/>
              <a:t>doit</a:t>
            </a:r>
            <a:r>
              <a:rPr lang="en-US" dirty="0"/>
              <a:t> </a:t>
            </a:r>
            <a:r>
              <a:rPr lang="en-US" dirty="0" err="1"/>
              <a:t>rappeler</a:t>
            </a:r>
            <a:r>
              <a:rPr lang="en-US" dirty="0"/>
              <a:t> </a:t>
            </a:r>
            <a:r>
              <a:rPr lang="en-US" dirty="0" err="1"/>
              <a:t>qu</a:t>
            </a:r>
            <a:r>
              <a:rPr lang="en-US" dirty="0"/>
              <a:t>’</a:t>
            </a:r>
            <a:r>
              <a:rPr lang="fr-FR" dirty="0"/>
              <a:t>une variable est caractérisée par : </a:t>
            </a:r>
          </a:p>
          <a:p>
            <a:pPr lvl="1" algn="just"/>
            <a:r>
              <a:rPr lang="fr-FR" sz="2100" dirty="0">
                <a:solidFill>
                  <a:srgbClr val="FF0000"/>
                </a:solidFill>
              </a:rPr>
              <a:t>un identificateur </a:t>
            </a:r>
            <a:r>
              <a:rPr lang="fr-FR" sz="2100" dirty="0"/>
              <a:t>: il peut contenir des lettres, des chiffres, des blancs soulignés mais il ne peut commencer par un chiffre. Minuscules et majuscules sont différenciées. Il est aussi unique. </a:t>
            </a:r>
          </a:p>
          <a:p>
            <a:pPr lvl="1" algn="just"/>
            <a:r>
              <a:rPr lang="fr-FR" sz="2100" dirty="0">
                <a:solidFill>
                  <a:srgbClr val="FF0000"/>
                </a:solidFill>
              </a:rPr>
              <a:t>un type </a:t>
            </a:r>
            <a:r>
              <a:rPr lang="fr-FR" sz="2100" dirty="0"/>
              <a:t>: c’est une information sur le contenu de la variable qui indique à l’interpréteur python, la manière de manipuler cette information.</a:t>
            </a:r>
            <a:endParaRPr lang="en-US" sz="2100" dirty="0"/>
          </a:p>
        </p:txBody>
      </p:sp>
      <p:pic>
        <p:nvPicPr>
          <p:cNvPr id="4" name="Picture 3"/>
          <p:cNvPicPr>
            <a:picLocks noChangeAspect="1"/>
          </p:cNvPicPr>
          <p:nvPr/>
        </p:nvPicPr>
        <p:blipFill>
          <a:blip r:embed="rId2"/>
          <a:stretch>
            <a:fillRect/>
          </a:stretch>
        </p:blipFill>
        <p:spPr>
          <a:xfrm>
            <a:off x="291547" y="2800806"/>
            <a:ext cx="11237843" cy="3721291"/>
          </a:xfrm>
          <a:prstGeom prst="rect">
            <a:avLst/>
          </a:prstGeom>
        </p:spPr>
      </p:pic>
    </p:spTree>
    <p:extLst>
      <p:ext uri="{BB962C8B-B14F-4D97-AF65-F5344CB8AC3E}">
        <p14:creationId xmlns:p14="http://schemas.microsoft.com/office/powerpoint/2010/main" val="966204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(Cont.)</a:t>
            </a:r>
          </a:p>
        </p:txBody>
      </p:sp>
      <p:pic>
        <p:nvPicPr>
          <p:cNvPr id="4" name="Content Placeholder 3"/>
          <p:cNvPicPr>
            <a:picLocks noGrp="1" noChangeAspect="1"/>
          </p:cNvPicPr>
          <p:nvPr>
            <p:ph idx="1"/>
          </p:nvPr>
        </p:nvPicPr>
        <p:blipFill>
          <a:blip r:embed="rId2"/>
          <a:stretch>
            <a:fillRect/>
          </a:stretch>
        </p:blipFill>
        <p:spPr>
          <a:xfrm>
            <a:off x="397565" y="1690688"/>
            <a:ext cx="11072191" cy="4531208"/>
          </a:xfrm>
          <a:prstGeom prst="rect">
            <a:avLst/>
          </a:prstGeom>
        </p:spPr>
      </p:pic>
    </p:spTree>
    <p:extLst>
      <p:ext uri="{BB962C8B-B14F-4D97-AF65-F5344CB8AC3E}">
        <p14:creationId xmlns:p14="http://schemas.microsoft.com/office/powerpoint/2010/main" val="2027226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2393</Words>
  <Application>Microsoft Office PowerPoint</Application>
  <PresentationFormat>Widescreen</PresentationFormat>
  <Paragraphs>216</Paragraphs>
  <Slides>67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Calibri Light</vt:lpstr>
      <vt:lpstr>Office Theme</vt:lpstr>
      <vt:lpstr>INTRODUCTION AU PYTHON</vt:lpstr>
      <vt:lpstr>Introduction</vt:lpstr>
      <vt:lpstr>Environnement de développement </vt:lpstr>
      <vt:lpstr>Installation de Anaconda </vt:lpstr>
      <vt:lpstr>PowerPoint Presentation</vt:lpstr>
      <vt:lpstr>PowerPoint Presentation</vt:lpstr>
      <vt:lpstr>Jupyter et Spyder</vt:lpstr>
      <vt:lpstr>Variables </vt:lpstr>
      <vt:lpstr>Variables (Cont.)</vt:lpstr>
      <vt:lpstr>Variables (Cont.)</vt:lpstr>
      <vt:lpstr>Variables (Cont.)</vt:lpstr>
      <vt:lpstr>Variables (Cont.)</vt:lpstr>
      <vt:lpstr>Variables (Cont.)</vt:lpstr>
      <vt:lpstr>Variables (Cont.)</vt:lpstr>
      <vt:lpstr>Variables (Cont.)</vt:lpstr>
      <vt:lpstr>Variables (Cont.)</vt:lpstr>
      <vt:lpstr>Variables (Cont.)</vt:lpstr>
      <vt:lpstr>Variables (Cont.)</vt:lpstr>
      <vt:lpstr>Variables (Cont.)</vt:lpstr>
      <vt:lpstr>Les fonctions </vt:lpstr>
      <vt:lpstr>Les fonctions (Cont.) </vt:lpstr>
      <vt:lpstr>Structure de contrôle if … else</vt:lpstr>
      <vt:lpstr>Structure de contrôle For</vt:lpstr>
      <vt:lpstr>Structure de contrôle For (Exemples)</vt:lpstr>
      <vt:lpstr>Structure de contrôle While</vt:lpstr>
      <vt:lpstr>PowerPoint Presentation</vt:lpstr>
      <vt:lpstr>Liste</vt:lpstr>
      <vt:lpstr>Liste (Cont.)</vt:lpstr>
      <vt:lpstr>Liste (Cont.)</vt:lpstr>
      <vt:lpstr>Liste (Cont.)</vt:lpstr>
      <vt:lpstr>Liste (Cont.)</vt:lpstr>
      <vt:lpstr>Liste (Cont.)</vt:lpstr>
      <vt:lpstr>Liste (Cont.)</vt:lpstr>
      <vt:lpstr>Liste (Cont.)</vt:lpstr>
      <vt:lpstr>Liste (Cont.)</vt:lpstr>
      <vt:lpstr>Tuple</vt:lpstr>
      <vt:lpstr>Indexing</vt:lpstr>
      <vt:lpstr>Indexing (Cont.)</vt:lpstr>
      <vt:lpstr>Indexing (Cont.)</vt:lpstr>
      <vt:lpstr>Indexing (Cont.)</vt:lpstr>
      <vt:lpstr>Slicing</vt:lpstr>
      <vt:lpstr>Usage basic de Slicing</vt:lpstr>
      <vt:lpstr>Usage basic de Slicing (Cont.)</vt:lpstr>
      <vt:lpstr>Usage basic de Slicing avec le step</vt:lpstr>
      <vt:lpstr>Prendre chaque nième élément d'une liste</vt:lpstr>
      <vt:lpstr>Utilisation de l'étape négative et de la liste inversée</vt:lpstr>
      <vt:lpstr>Utilisation de l'étape négative et de la liste inversée</vt:lpstr>
      <vt:lpstr>Couper (Slice) et copier</vt:lpstr>
      <vt:lpstr>Création d’un objet tranche (slice) </vt:lpstr>
      <vt:lpstr>Affectation des tranches</vt:lpstr>
      <vt:lpstr>Affectation des tranches (Cont.)</vt:lpstr>
      <vt:lpstr>Suppression de tranches</vt:lpstr>
      <vt:lpstr>Dictionnaire</vt:lpstr>
      <vt:lpstr>Création d'un dictionnaire</vt:lpstr>
      <vt:lpstr>Dictionnaire imbriqué</vt:lpstr>
      <vt:lpstr>Accéder aux éléments d'un dictionnaire imbriqué</vt:lpstr>
      <vt:lpstr>Ajouter un élément dans un dictionnaire imbriqué</vt:lpstr>
      <vt:lpstr>Supprimer des éléments d'un dictionnaire imbriqué</vt:lpstr>
      <vt:lpstr>Itérer dans un dictionnaire imbriqué</vt:lpstr>
      <vt:lpstr>Points clés à retenir pour les dictionnaires imbriqués</vt:lpstr>
      <vt:lpstr>Listes Compréhension </vt:lpstr>
      <vt:lpstr>Exemple d’illustration d’exécution en termes de performance d’une liste compréhension </vt:lpstr>
      <vt:lpstr>Dictionnaires Compréhension</vt:lpstr>
      <vt:lpstr>La syntaxe du dictionnaire comprehension avec condition</vt:lpstr>
      <vt:lpstr>Tuple Comprehension</vt:lpstr>
      <vt:lpstr>Exercice sur les fonctions/méthodes</vt:lpstr>
      <vt:lpstr>Exercice sur les fonctions/méthodes (Cont.)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dc:title>
  <dc:creator>user</dc:creator>
  <cp:lastModifiedBy>Staniher Mpia</cp:lastModifiedBy>
  <cp:revision>406</cp:revision>
  <dcterms:created xsi:type="dcterms:W3CDTF">2020-11-09T08:30:54Z</dcterms:created>
  <dcterms:modified xsi:type="dcterms:W3CDTF">2024-05-11T13:40:49Z</dcterms:modified>
</cp:coreProperties>
</file>